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61" r:id="rId5"/>
    <p:sldId id="262" r:id="rId6"/>
    <p:sldId id="263" r:id="rId7"/>
    <p:sldId id="264" r:id="rId8"/>
    <p:sldId id="26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3/27/23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3/27/23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3/27/23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3/27/23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3/27/23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3/27/23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3/27/23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3/27/23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3/27/23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5800" y="3132666"/>
            <a:ext cx="5311775"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3132666"/>
            <a:ext cx="5334000"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3/27/23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3/27/23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3/27/23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3/27/23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3FDFCD-FF0D-F52F-35E3-AEDABCDCAD8C}"/>
              </a:ext>
            </a:extLst>
          </p:cNvPr>
          <p:cNvSpPr>
            <a:spLocks noGrp="1"/>
          </p:cNvSpPr>
          <p:nvPr>
            <p:ph type="ctrTitle"/>
          </p:nvPr>
        </p:nvSpPr>
        <p:spPr>
          <a:xfrm>
            <a:off x="736372" y="936398"/>
            <a:ext cx="10719255" cy="2146905"/>
          </a:xfrm>
        </p:spPr>
        <p:txBody>
          <a:bodyPr/>
          <a:lstStyle/>
          <a:p>
            <a:r>
              <a:rPr lang="it-IT" dirty="0"/>
              <a:t>LA MAFIA </a:t>
            </a:r>
          </a:p>
        </p:txBody>
      </p:sp>
      <p:sp>
        <p:nvSpPr>
          <p:cNvPr id="3" name="Sottotitolo 2">
            <a:extLst>
              <a:ext uri="{FF2B5EF4-FFF2-40B4-BE49-F238E27FC236}">
                <a16:creationId xmlns:a16="http://schemas.microsoft.com/office/drawing/2014/main" id="{F8D8ADE5-D9CA-9675-781D-79DBD1C5221B}"/>
              </a:ext>
            </a:extLst>
          </p:cNvPr>
          <p:cNvSpPr>
            <a:spLocks noGrp="1"/>
          </p:cNvSpPr>
          <p:nvPr>
            <p:ph type="subTitle" idx="1"/>
          </p:nvPr>
        </p:nvSpPr>
        <p:spPr>
          <a:xfrm>
            <a:off x="4868333" y="4178866"/>
            <a:ext cx="6420556" cy="671827"/>
          </a:xfrm>
        </p:spPr>
        <p:txBody>
          <a:bodyPr>
            <a:normAutofit fontScale="92500" lnSpcReduction="20000"/>
          </a:bodyPr>
          <a:lstStyle/>
          <a:p>
            <a:r>
              <a:rPr lang="it-IT" i="1" dirty="0"/>
              <a:t>Ilenia torre 3D </a:t>
            </a:r>
          </a:p>
          <a:p>
            <a:r>
              <a:rPr lang="it-IT" i="1" dirty="0"/>
              <a:t>Per la professoressa Maria Cerciello </a:t>
            </a:r>
          </a:p>
        </p:txBody>
      </p:sp>
    </p:spTree>
    <p:extLst>
      <p:ext uri="{BB962C8B-B14F-4D97-AF65-F5344CB8AC3E}">
        <p14:creationId xmlns:p14="http://schemas.microsoft.com/office/powerpoint/2010/main" val="775420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A9900D6-D1E2-4134-B74C-5A7A4ED5E22E}"/>
              </a:ext>
            </a:extLst>
          </p:cNvPr>
          <p:cNvSpPr>
            <a:spLocks noGrp="1"/>
          </p:cNvSpPr>
          <p:nvPr>
            <p:ph idx="1"/>
          </p:nvPr>
        </p:nvSpPr>
        <p:spPr>
          <a:xfrm>
            <a:off x="685800" y="2630714"/>
            <a:ext cx="5029200" cy="3587971"/>
          </a:xfrm>
        </p:spPr>
        <p:txBody>
          <a:bodyPr/>
          <a:lstStyle/>
          <a:p>
            <a:pPr marL="0" indent="0">
              <a:buNone/>
            </a:pPr>
            <a:r>
              <a:rPr lang="it-IT" dirty="0"/>
              <a:t>Il giorno 21 marzo si ricordano le vittime innocenti della mafia </a:t>
            </a:r>
          </a:p>
        </p:txBody>
      </p:sp>
      <p:sp>
        <p:nvSpPr>
          <p:cNvPr id="6" name="Titolo 1">
            <a:extLst>
              <a:ext uri="{FF2B5EF4-FFF2-40B4-BE49-F238E27FC236}">
                <a16:creationId xmlns:a16="http://schemas.microsoft.com/office/drawing/2014/main" id="{E1EB3CB8-8DF9-E59F-C910-A527E7D354DD}"/>
              </a:ext>
            </a:extLst>
          </p:cNvPr>
          <p:cNvSpPr>
            <a:spLocks noGrp="1"/>
          </p:cNvSpPr>
          <p:nvPr>
            <p:ph type="title"/>
          </p:nvPr>
        </p:nvSpPr>
        <p:spPr>
          <a:xfrm>
            <a:off x="6096000" y="763588"/>
            <a:ext cx="5410200" cy="545465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endParaRPr lang="it-IT"/>
          </a:p>
        </p:txBody>
      </p:sp>
      <p:pic>
        <p:nvPicPr>
          <p:cNvPr id="9" name="Immagine 8">
            <a:extLst>
              <a:ext uri="{FF2B5EF4-FFF2-40B4-BE49-F238E27FC236}">
                <a16:creationId xmlns:a16="http://schemas.microsoft.com/office/drawing/2014/main" id="{588E4A2E-1641-EC70-005B-39E8F8FC666E}"/>
              </a:ext>
            </a:extLst>
          </p:cNvPr>
          <p:cNvPicPr>
            <a:picLocks noChangeAspect="1"/>
          </p:cNvPicPr>
          <p:nvPr/>
        </p:nvPicPr>
        <p:blipFill>
          <a:blip r:embed="rId2"/>
          <a:stretch>
            <a:fillRect/>
          </a:stretch>
        </p:blipFill>
        <p:spPr>
          <a:xfrm>
            <a:off x="6096000" y="763588"/>
            <a:ext cx="5410200" cy="5454650"/>
          </a:xfrm>
          <a:prstGeom prst="rect">
            <a:avLst/>
          </a:prstGeom>
        </p:spPr>
      </p:pic>
    </p:spTree>
    <p:extLst>
      <p:ext uri="{BB962C8B-B14F-4D97-AF65-F5344CB8AC3E}">
        <p14:creationId xmlns:p14="http://schemas.microsoft.com/office/powerpoint/2010/main" val="875631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2D0089F-0228-2F62-7D3D-437B87725AD9}"/>
              </a:ext>
            </a:extLst>
          </p:cNvPr>
          <p:cNvSpPr>
            <a:spLocks noGrp="1"/>
          </p:cNvSpPr>
          <p:nvPr>
            <p:ph idx="1"/>
          </p:nvPr>
        </p:nvSpPr>
        <p:spPr>
          <a:xfrm>
            <a:off x="685800" y="2259406"/>
            <a:ext cx="4702024" cy="3959280"/>
          </a:xfrm>
        </p:spPr>
        <p:txBody>
          <a:bodyPr/>
          <a:lstStyle/>
          <a:p>
            <a:pPr marL="0" indent="0">
              <a:buNone/>
            </a:pPr>
            <a:r>
              <a:rPr lang="it-IT" dirty="0"/>
              <a:t>Don Giuseppe Puglisi è una delle vittime della mafia.Nacque il 15 settembre del 1937 a </a:t>
            </a:r>
            <a:r>
              <a:rPr lang="it-IT" dirty="0" err="1"/>
              <a:t>Brancaccio,un</a:t>
            </a:r>
            <a:r>
              <a:rPr lang="it-IT" dirty="0"/>
              <a:t> quartiere di Palermo.</a:t>
            </a:r>
          </a:p>
        </p:txBody>
      </p:sp>
      <p:sp>
        <p:nvSpPr>
          <p:cNvPr id="6" name="Titolo 1">
            <a:extLst>
              <a:ext uri="{FF2B5EF4-FFF2-40B4-BE49-F238E27FC236}">
                <a16:creationId xmlns:a16="http://schemas.microsoft.com/office/drawing/2014/main" id="{04E06A4F-A6E4-1DF3-1ED0-42D64F126266}"/>
              </a:ext>
            </a:extLst>
          </p:cNvPr>
          <p:cNvSpPr>
            <a:spLocks noGrp="1"/>
          </p:cNvSpPr>
          <p:nvPr>
            <p:ph type="title"/>
          </p:nvPr>
        </p:nvSpPr>
        <p:spPr>
          <a:xfrm>
            <a:off x="6319838" y="1179513"/>
            <a:ext cx="5186362" cy="503872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endParaRPr lang="it-IT"/>
          </a:p>
        </p:txBody>
      </p:sp>
      <p:pic>
        <p:nvPicPr>
          <p:cNvPr id="9" name="Immagine 8">
            <a:extLst>
              <a:ext uri="{FF2B5EF4-FFF2-40B4-BE49-F238E27FC236}">
                <a16:creationId xmlns:a16="http://schemas.microsoft.com/office/drawing/2014/main" id="{D0414780-8BEB-8D0F-BC1E-4EAA5B855566}"/>
              </a:ext>
            </a:extLst>
          </p:cNvPr>
          <p:cNvPicPr>
            <a:picLocks noChangeAspect="1"/>
          </p:cNvPicPr>
          <p:nvPr/>
        </p:nvPicPr>
        <p:blipFill>
          <a:blip r:embed="rId2"/>
          <a:stretch>
            <a:fillRect/>
          </a:stretch>
        </p:blipFill>
        <p:spPr>
          <a:xfrm>
            <a:off x="6319836" y="362857"/>
            <a:ext cx="5186364" cy="6198810"/>
          </a:xfrm>
          <a:prstGeom prst="rect">
            <a:avLst/>
          </a:prstGeom>
        </p:spPr>
      </p:pic>
      <p:sp>
        <p:nvSpPr>
          <p:cNvPr id="10" name="CasellaDiTesto 9">
            <a:extLst>
              <a:ext uri="{FF2B5EF4-FFF2-40B4-BE49-F238E27FC236}">
                <a16:creationId xmlns:a16="http://schemas.microsoft.com/office/drawing/2014/main" id="{4FF4A358-6D7C-AEB6-372F-82786F2D2BB8}"/>
              </a:ext>
            </a:extLst>
          </p:cNvPr>
          <p:cNvSpPr txBox="1"/>
          <p:nvPr/>
        </p:nvSpPr>
        <p:spPr>
          <a:xfrm>
            <a:off x="5387824" y="90267"/>
            <a:ext cx="5410200" cy="369332"/>
          </a:xfrm>
          <a:prstGeom prst="rect">
            <a:avLst/>
          </a:prstGeom>
          <a:noFill/>
        </p:spPr>
        <p:txBody>
          <a:bodyPr wrap="square" rtlCol="0">
            <a:spAutoFit/>
          </a:bodyPr>
          <a:lstStyle/>
          <a:p>
            <a:pPr algn="l"/>
            <a:endParaRPr lang="it-IT" dirty="0"/>
          </a:p>
        </p:txBody>
      </p:sp>
    </p:spTree>
    <p:extLst>
      <p:ext uri="{BB962C8B-B14F-4D97-AF65-F5344CB8AC3E}">
        <p14:creationId xmlns:p14="http://schemas.microsoft.com/office/powerpoint/2010/main" val="3953843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AC8855CA-F4C2-0BB0-CBA0-2F4977F79BC3}"/>
              </a:ext>
            </a:extLst>
          </p:cNvPr>
          <p:cNvPicPr>
            <a:picLocks noGrp="1" noChangeAspect="1"/>
          </p:cNvPicPr>
          <p:nvPr>
            <p:ph idx="1"/>
          </p:nvPr>
        </p:nvPicPr>
        <p:blipFill>
          <a:blip r:embed="rId2"/>
          <a:stretch>
            <a:fillRect/>
          </a:stretch>
        </p:blipFill>
        <p:spPr>
          <a:xfrm>
            <a:off x="6096000" y="725714"/>
            <a:ext cx="5715604" cy="5492970"/>
          </a:xfrm>
          <a:prstGeom prst="rect">
            <a:avLst/>
          </a:prstGeom>
        </p:spPr>
      </p:pic>
      <p:sp>
        <p:nvSpPr>
          <p:cNvPr id="7" name="CasellaDiTesto 6">
            <a:extLst>
              <a:ext uri="{FF2B5EF4-FFF2-40B4-BE49-F238E27FC236}">
                <a16:creationId xmlns:a16="http://schemas.microsoft.com/office/drawing/2014/main" id="{1E4AB224-00A7-057E-750B-975EC44B44B4}"/>
              </a:ext>
            </a:extLst>
          </p:cNvPr>
          <p:cNvSpPr txBox="1"/>
          <p:nvPr/>
        </p:nvSpPr>
        <p:spPr>
          <a:xfrm>
            <a:off x="309642" y="2235567"/>
            <a:ext cx="5335206" cy="2031325"/>
          </a:xfrm>
          <a:prstGeom prst="rect">
            <a:avLst/>
          </a:prstGeom>
          <a:noFill/>
        </p:spPr>
        <p:txBody>
          <a:bodyPr wrap="square" rtlCol="0">
            <a:spAutoFit/>
          </a:bodyPr>
          <a:lstStyle/>
          <a:p>
            <a:pPr algn="l"/>
            <a:r>
              <a:rPr lang="it-IT" dirty="0"/>
              <a:t>Nel 1953,a 16 anni, entrò nel seminario arcivescovile di Palermo.Il 29 settembre del 1990 venne poi nominato parroco della chiesa di San Gaetano, dove la criminalità organizzata esercitava il proprio controllo tramite i fratelli </a:t>
            </a:r>
            <a:r>
              <a:rPr lang="it-IT" dirty="0" err="1"/>
              <a:t>Graviano</a:t>
            </a:r>
            <a:r>
              <a:rPr lang="it-IT" dirty="0"/>
              <a:t>, legati alla famiglia del boss </a:t>
            </a:r>
            <a:r>
              <a:rPr lang="it-IT" dirty="0" err="1"/>
              <a:t>Leoluca</a:t>
            </a:r>
            <a:r>
              <a:rPr lang="it-IT" dirty="0"/>
              <a:t> </a:t>
            </a:r>
            <a:r>
              <a:rPr lang="it-IT" dirty="0" err="1"/>
              <a:t>Bagarella</a:t>
            </a:r>
            <a:r>
              <a:rPr lang="it-IT" dirty="0"/>
              <a:t>.</a:t>
            </a:r>
          </a:p>
        </p:txBody>
      </p:sp>
      <p:sp>
        <p:nvSpPr>
          <p:cNvPr id="8" name="CasellaDiTesto 7">
            <a:extLst>
              <a:ext uri="{FF2B5EF4-FFF2-40B4-BE49-F238E27FC236}">
                <a16:creationId xmlns:a16="http://schemas.microsoft.com/office/drawing/2014/main" id="{06B322AD-D141-2518-D63A-20192A5C4FE1}"/>
              </a:ext>
            </a:extLst>
          </p:cNvPr>
          <p:cNvSpPr txBox="1"/>
          <p:nvPr/>
        </p:nvSpPr>
        <p:spPr>
          <a:xfrm>
            <a:off x="5193695" y="2517624"/>
            <a:ext cx="1828800" cy="1828800"/>
          </a:xfrm>
          <a:prstGeom prst="rect">
            <a:avLst/>
          </a:prstGeom>
          <a:noFill/>
        </p:spPr>
        <p:txBody>
          <a:bodyPr wrap="square" rtlCol="0">
            <a:spAutoFit/>
          </a:bodyPr>
          <a:lstStyle/>
          <a:p>
            <a:pPr algn="l"/>
            <a:endParaRPr lang="it-IT" dirty="0"/>
          </a:p>
        </p:txBody>
      </p:sp>
    </p:spTree>
    <p:extLst>
      <p:ext uri="{BB962C8B-B14F-4D97-AF65-F5344CB8AC3E}">
        <p14:creationId xmlns:p14="http://schemas.microsoft.com/office/powerpoint/2010/main" val="2029530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id="{59D5E2A1-DFCA-CB40-7580-E4A4AFB8F935}"/>
              </a:ext>
            </a:extLst>
          </p:cNvPr>
          <p:cNvPicPr>
            <a:picLocks noGrp="1" noChangeAspect="1"/>
          </p:cNvPicPr>
          <p:nvPr>
            <p:ph idx="1"/>
          </p:nvPr>
        </p:nvPicPr>
        <p:blipFill>
          <a:blip r:embed="rId2"/>
          <a:stretch>
            <a:fillRect/>
          </a:stretch>
        </p:blipFill>
        <p:spPr>
          <a:xfrm>
            <a:off x="5835953" y="474641"/>
            <a:ext cx="6070298" cy="5744043"/>
          </a:xfrm>
          <a:prstGeom prst="rect">
            <a:avLst/>
          </a:prstGeom>
        </p:spPr>
      </p:pic>
      <p:sp>
        <p:nvSpPr>
          <p:cNvPr id="7" name="CasellaDiTesto 6">
            <a:extLst>
              <a:ext uri="{FF2B5EF4-FFF2-40B4-BE49-F238E27FC236}">
                <a16:creationId xmlns:a16="http://schemas.microsoft.com/office/drawing/2014/main" id="{4BFF2B42-DED3-3940-383E-AC03B92A9187}"/>
              </a:ext>
            </a:extLst>
          </p:cNvPr>
          <p:cNvSpPr txBox="1"/>
          <p:nvPr/>
        </p:nvSpPr>
        <p:spPr>
          <a:xfrm>
            <a:off x="5193695" y="2517624"/>
            <a:ext cx="1828800" cy="1828800"/>
          </a:xfrm>
          <a:prstGeom prst="rect">
            <a:avLst/>
          </a:prstGeom>
          <a:noFill/>
        </p:spPr>
        <p:txBody>
          <a:bodyPr wrap="square" rtlCol="0">
            <a:spAutoFit/>
          </a:bodyPr>
          <a:lstStyle/>
          <a:p>
            <a:pPr algn="l"/>
            <a:endParaRPr lang="it-IT" dirty="0"/>
          </a:p>
        </p:txBody>
      </p:sp>
      <p:sp>
        <p:nvSpPr>
          <p:cNvPr id="8" name="CasellaDiTesto 7">
            <a:extLst>
              <a:ext uri="{FF2B5EF4-FFF2-40B4-BE49-F238E27FC236}">
                <a16:creationId xmlns:a16="http://schemas.microsoft.com/office/drawing/2014/main" id="{DE09FA0B-DC36-05DD-21E6-5D1A697E7602}"/>
              </a:ext>
            </a:extLst>
          </p:cNvPr>
          <p:cNvSpPr txBox="1"/>
          <p:nvPr/>
        </p:nvSpPr>
        <p:spPr>
          <a:xfrm>
            <a:off x="285749" y="2517624"/>
            <a:ext cx="5550204" cy="1200329"/>
          </a:xfrm>
          <a:prstGeom prst="rect">
            <a:avLst/>
          </a:prstGeom>
          <a:noFill/>
        </p:spPr>
        <p:txBody>
          <a:bodyPr wrap="square" rtlCol="0">
            <a:spAutoFit/>
          </a:bodyPr>
          <a:lstStyle/>
          <a:p>
            <a:pPr algn="l"/>
            <a:r>
              <a:rPr lang="it-IT" dirty="0"/>
              <a:t>Don Giuseppe Puglisi non tentava di riportare sulla giusta via coloro che erano già entrati nel vortice della mafia, ma cercava di non farvi entrare i giovani.</a:t>
            </a:r>
          </a:p>
        </p:txBody>
      </p:sp>
    </p:spTree>
    <p:extLst>
      <p:ext uri="{BB962C8B-B14F-4D97-AF65-F5344CB8AC3E}">
        <p14:creationId xmlns:p14="http://schemas.microsoft.com/office/powerpoint/2010/main" val="1226802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5B7258-B714-52C5-BD24-C6174DC3C59E}"/>
              </a:ext>
            </a:extLst>
          </p:cNvPr>
          <p:cNvSpPr>
            <a:spLocks noGrp="1"/>
          </p:cNvSpPr>
          <p:nvPr>
            <p:ph type="title"/>
          </p:nvPr>
        </p:nvSpPr>
        <p:spPr>
          <a:xfrm>
            <a:off x="6591905" y="967619"/>
            <a:ext cx="4914295" cy="5251066"/>
          </a:xfrm>
        </p:spPr>
        <p:txBody>
          <a:bodyPr/>
          <a:lstStyle/>
          <a:p>
            <a:endParaRPr lang="it-IT" dirty="0"/>
          </a:p>
        </p:txBody>
      </p:sp>
      <p:sp>
        <p:nvSpPr>
          <p:cNvPr id="3" name="Segnaposto contenuto 2">
            <a:extLst>
              <a:ext uri="{FF2B5EF4-FFF2-40B4-BE49-F238E27FC236}">
                <a16:creationId xmlns:a16="http://schemas.microsoft.com/office/drawing/2014/main" id="{261CFC42-4CC4-908A-1C25-CB700B71D481}"/>
              </a:ext>
            </a:extLst>
          </p:cNvPr>
          <p:cNvSpPr>
            <a:spLocks noGrp="1"/>
          </p:cNvSpPr>
          <p:nvPr>
            <p:ph idx="1"/>
          </p:nvPr>
        </p:nvSpPr>
        <p:spPr>
          <a:xfrm>
            <a:off x="685799" y="2237618"/>
            <a:ext cx="5186439" cy="3981067"/>
          </a:xfrm>
        </p:spPr>
        <p:txBody>
          <a:bodyPr>
            <a:normAutofit lnSpcReduction="10000"/>
          </a:bodyPr>
          <a:lstStyle/>
          <a:p>
            <a:pPr marL="0" indent="0">
              <a:buNone/>
            </a:pPr>
            <a:r>
              <a:rPr lang="it-IT" dirty="0"/>
              <a:t>Il sacerdote, attraverso delle attività e dei giochi, riusciva a far capire che si può ottenere il rispetto dagli altri semplicemente per le proprie idee e i propri valori, nel pieno rispetto della legge.Don Puglisi riuscì a prendere sotto la propria protezione ragazzi e bambini che, senza il suo aiuto, sarebbero stati risucchiati dal mondo mafioso.I mafiosi non accettarono questa cosa e dopo una lunga serie di minacce decisero di ucciderlo.</a:t>
            </a:r>
          </a:p>
        </p:txBody>
      </p:sp>
      <p:pic>
        <p:nvPicPr>
          <p:cNvPr id="6" name="Immagine 5">
            <a:extLst>
              <a:ext uri="{FF2B5EF4-FFF2-40B4-BE49-F238E27FC236}">
                <a16:creationId xmlns:a16="http://schemas.microsoft.com/office/drawing/2014/main" id="{708614F1-9433-5DD6-ECF3-927CB5AD9705}"/>
              </a:ext>
            </a:extLst>
          </p:cNvPr>
          <p:cNvPicPr>
            <a:picLocks noChangeAspect="1"/>
          </p:cNvPicPr>
          <p:nvPr/>
        </p:nvPicPr>
        <p:blipFill>
          <a:blip r:embed="rId2"/>
          <a:stretch>
            <a:fillRect/>
          </a:stretch>
        </p:blipFill>
        <p:spPr>
          <a:xfrm>
            <a:off x="6319762" y="967620"/>
            <a:ext cx="5412619" cy="5251065"/>
          </a:xfrm>
          <a:prstGeom prst="rect">
            <a:avLst/>
          </a:prstGeom>
        </p:spPr>
      </p:pic>
    </p:spTree>
    <p:extLst>
      <p:ext uri="{BB962C8B-B14F-4D97-AF65-F5344CB8AC3E}">
        <p14:creationId xmlns:p14="http://schemas.microsoft.com/office/powerpoint/2010/main" val="320291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75D2A67-13F5-6D53-3A1E-CFE631AD2A12}"/>
              </a:ext>
            </a:extLst>
          </p:cNvPr>
          <p:cNvSpPr>
            <a:spLocks noGrp="1"/>
          </p:cNvSpPr>
          <p:nvPr>
            <p:ph idx="1"/>
          </p:nvPr>
        </p:nvSpPr>
        <p:spPr>
          <a:xfrm>
            <a:off x="453571" y="1753810"/>
            <a:ext cx="4979609" cy="4464875"/>
          </a:xfrm>
        </p:spPr>
        <p:txBody>
          <a:bodyPr/>
          <a:lstStyle/>
          <a:p>
            <a:pPr marL="0" indent="0">
              <a:buNone/>
            </a:pPr>
            <a:r>
              <a:rPr lang="it-IT" dirty="0"/>
              <a:t>Don Puglisi fu ucciso il giorno del suo 56º compleanno il 15 settembre del 1993 alle 20:40 davanti al portone di casa.Dopo essere sceso dalla sua Fiat uno bianca, si era avvicinato al portone, quando qualcuno lo chiamò e lui si voltò, mentre qualcun altro gli scivolò alle spalle e gli sparò un colpo di pistola alla nuca.</a:t>
            </a:r>
          </a:p>
        </p:txBody>
      </p:sp>
      <p:sp>
        <p:nvSpPr>
          <p:cNvPr id="4" name="CasellaDiTesto 3">
            <a:extLst>
              <a:ext uri="{FF2B5EF4-FFF2-40B4-BE49-F238E27FC236}">
                <a16:creationId xmlns:a16="http://schemas.microsoft.com/office/drawing/2014/main" id="{EB7FDFCE-1173-5EAB-A5BD-4DF8BECFC4C1}"/>
              </a:ext>
            </a:extLst>
          </p:cNvPr>
          <p:cNvSpPr txBox="1"/>
          <p:nvPr/>
        </p:nvSpPr>
        <p:spPr>
          <a:xfrm>
            <a:off x="6410475" y="2517623"/>
            <a:ext cx="4747381" cy="3701061"/>
          </a:xfrm>
          <a:prstGeom prst="rect">
            <a:avLst/>
          </a:prstGeom>
          <a:noFill/>
        </p:spPr>
        <p:txBody>
          <a:bodyPr wrap="square" rtlCol="0">
            <a:spAutoFit/>
          </a:bodyPr>
          <a:lstStyle/>
          <a:p>
            <a:pPr algn="l"/>
            <a:endParaRPr lang="it-IT" dirty="0"/>
          </a:p>
        </p:txBody>
      </p:sp>
      <p:pic>
        <p:nvPicPr>
          <p:cNvPr id="7" name="Immagine 6">
            <a:extLst>
              <a:ext uri="{FF2B5EF4-FFF2-40B4-BE49-F238E27FC236}">
                <a16:creationId xmlns:a16="http://schemas.microsoft.com/office/drawing/2014/main" id="{8B28C2C8-0B28-ACBD-04EA-43F7F7C5048C}"/>
              </a:ext>
            </a:extLst>
          </p:cNvPr>
          <p:cNvPicPr>
            <a:picLocks noChangeAspect="1"/>
          </p:cNvPicPr>
          <p:nvPr/>
        </p:nvPicPr>
        <p:blipFill>
          <a:blip r:embed="rId2"/>
          <a:stretch>
            <a:fillRect/>
          </a:stretch>
        </p:blipFill>
        <p:spPr>
          <a:xfrm>
            <a:off x="5781526" y="1360714"/>
            <a:ext cx="5724674" cy="4857970"/>
          </a:xfrm>
          <a:prstGeom prst="rect">
            <a:avLst/>
          </a:prstGeom>
        </p:spPr>
      </p:pic>
    </p:spTree>
    <p:extLst>
      <p:ext uri="{BB962C8B-B14F-4D97-AF65-F5344CB8AC3E}">
        <p14:creationId xmlns:p14="http://schemas.microsoft.com/office/powerpoint/2010/main" val="3517937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9ABA6E5-C7D1-67F9-AB33-B8B22D3FA8A1}"/>
              </a:ext>
            </a:extLst>
          </p:cNvPr>
          <p:cNvSpPr>
            <a:spLocks noGrp="1"/>
          </p:cNvSpPr>
          <p:nvPr>
            <p:ph idx="1"/>
          </p:nvPr>
        </p:nvSpPr>
        <p:spPr>
          <a:xfrm>
            <a:off x="362857" y="1753810"/>
            <a:ext cx="4830837" cy="4464875"/>
          </a:xfrm>
        </p:spPr>
        <p:txBody>
          <a:bodyPr/>
          <a:lstStyle/>
          <a:p>
            <a:pPr marL="0" indent="0">
              <a:buNone/>
            </a:pPr>
            <a:r>
              <a:rPr lang="it-IT" dirty="0"/>
              <a:t>I funerali si svolsero il 17 settembre.il 19 giugno del 1997 venne arrestato il mafioso Salvatore </a:t>
            </a:r>
            <a:r>
              <a:rPr lang="it-IT" dirty="0" err="1"/>
              <a:t>Grigoli</a:t>
            </a:r>
            <a:r>
              <a:rPr lang="it-IT" dirty="0"/>
              <a:t>, accusato di aver assassinato Don </a:t>
            </a:r>
            <a:r>
              <a:rPr lang="it-IT" dirty="0" err="1"/>
              <a:t>Puglisi,oltre</a:t>
            </a:r>
            <a:r>
              <a:rPr lang="it-IT" dirty="0"/>
              <a:t> ad aver compiuto diversi omicidi. Poi, in un secondo momento si scoprì che </a:t>
            </a:r>
            <a:r>
              <a:rPr lang="it-IT" dirty="0" err="1"/>
              <a:t>Grigoli</a:t>
            </a:r>
            <a:r>
              <a:rPr lang="it-IT" dirty="0"/>
              <a:t>, era insieme a Gaspare </a:t>
            </a:r>
            <a:r>
              <a:rPr lang="it-IT" dirty="0" err="1"/>
              <a:t>Spatuzza</a:t>
            </a:r>
            <a:r>
              <a:rPr lang="it-IT" dirty="0"/>
              <a:t>, complice dell’omicidio.Dopo </a:t>
            </a:r>
            <a:r>
              <a:rPr lang="it-IT" dirty="0" err="1"/>
              <a:t>l’arresto,sia</a:t>
            </a:r>
            <a:r>
              <a:rPr lang="it-IT" dirty="0"/>
              <a:t> </a:t>
            </a:r>
            <a:r>
              <a:rPr lang="it-IT" dirty="0" err="1"/>
              <a:t>Grigoli</a:t>
            </a:r>
            <a:r>
              <a:rPr lang="it-IT" dirty="0"/>
              <a:t> che </a:t>
            </a:r>
            <a:r>
              <a:rPr lang="it-IT" dirty="0" err="1"/>
              <a:t>Spatuzza</a:t>
            </a:r>
            <a:r>
              <a:rPr lang="it-IT" dirty="0"/>
              <a:t> sembrarono intraprendere un cammino di pentimento, conversione e collaborazione con la giustizia.</a:t>
            </a:r>
          </a:p>
        </p:txBody>
      </p:sp>
      <p:sp>
        <p:nvSpPr>
          <p:cNvPr id="4" name="CasellaDiTesto 3">
            <a:extLst>
              <a:ext uri="{FF2B5EF4-FFF2-40B4-BE49-F238E27FC236}">
                <a16:creationId xmlns:a16="http://schemas.microsoft.com/office/drawing/2014/main" id="{10C93EC6-EEA5-0738-EF28-294160759C4D}"/>
              </a:ext>
            </a:extLst>
          </p:cNvPr>
          <p:cNvSpPr txBox="1"/>
          <p:nvPr/>
        </p:nvSpPr>
        <p:spPr>
          <a:xfrm>
            <a:off x="5193695" y="2517624"/>
            <a:ext cx="1828800" cy="1828800"/>
          </a:xfrm>
          <a:prstGeom prst="rect">
            <a:avLst/>
          </a:prstGeom>
          <a:noFill/>
        </p:spPr>
        <p:txBody>
          <a:bodyPr wrap="square" rtlCol="0">
            <a:spAutoFit/>
          </a:bodyPr>
          <a:lstStyle/>
          <a:p>
            <a:pPr algn="l"/>
            <a:endParaRPr lang="it-IT" dirty="0"/>
          </a:p>
        </p:txBody>
      </p:sp>
      <p:pic>
        <p:nvPicPr>
          <p:cNvPr id="7" name="Immagine 6">
            <a:extLst>
              <a:ext uri="{FF2B5EF4-FFF2-40B4-BE49-F238E27FC236}">
                <a16:creationId xmlns:a16="http://schemas.microsoft.com/office/drawing/2014/main" id="{B4C366D0-29B5-F146-C05A-A4A69E5C406E}"/>
              </a:ext>
            </a:extLst>
          </p:cNvPr>
          <p:cNvPicPr>
            <a:picLocks noChangeAspect="1"/>
          </p:cNvPicPr>
          <p:nvPr/>
        </p:nvPicPr>
        <p:blipFill>
          <a:blip r:embed="rId2"/>
          <a:stretch>
            <a:fillRect/>
          </a:stretch>
        </p:blipFill>
        <p:spPr>
          <a:xfrm>
            <a:off x="5518150" y="997857"/>
            <a:ext cx="5988050" cy="5342103"/>
          </a:xfrm>
          <a:prstGeom prst="rect">
            <a:avLst/>
          </a:prstGeom>
        </p:spPr>
      </p:pic>
    </p:spTree>
    <p:extLst>
      <p:ext uri="{BB962C8B-B14F-4D97-AF65-F5344CB8AC3E}">
        <p14:creationId xmlns:p14="http://schemas.microsoft.com/office/powerpoint/2010/main" val="3904087333"/>
      </p:ext>
    </p:extLst>
  </p:cSld>
  <p:clrMapOvr>
    <a:masterClrMapping/>
  </p:clrMapOvr>
</p:sld>
</file>

<file path=ppt/theme/theme1.xml><?xml version="1.0" encoding="utf-8"?>
<a:theme xmlns:a="http://schemas.openxmlformats.org/drawingml/2006/main" name="Scia di vapore">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0</Notes>
  <HiddenSlides>0</HiddenSlides>
  <ScaleCrop>false</ScaleCrop>
  <HeadingPairs>
    <vt:vector size="4" baseType="variant">
      <vt:variant>
        <vt:lpstr>Tema</vt:lpstr>
      </vt:variant>
      <vt:variant>
        <vt:i4>1</vt:i4>
      </vt:variant>
      <vt:variant>
        <vt:lpstr>Titoli diapositive</vt:lpstr>
      </vt:variant>
      <vt:variant>
        <vt:i4>8</vt:i4>
      </vt:variant>
    </vt:vector>
  </HeadingPairs>
  <TitlesOfParts>
    <vt:vector size="9" baseType="lpstr">
      <vt:lpstr>Scia di vapore</vt:lpstr>
      <vt:lpstr>LA MAFIA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MAFIA </dc:title>
  <dc:creator>393703437180</dc:creator>
  <cp:lastModifiedBy>393703437180</cp:lastModifiedBy>
  <cp:revision>2</cp:revision>
  <dcterms:created xsi:type="dcterms:W3CDTF">2023-03-20T15:55:16Z</dcterms:created>
  <dcterms:modified xsi:type="dcterms:W3CDTF">2023-03-27T12:10:47Z</dcterms:modified>
</cp:coreProperties>
</file>