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0" d="100"/>
          <a:sy n="70" d="100"/>
        </p:scale>
        <p:origin x="536"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16A6CB4F-0D9E-47AC-B365-2E6D157BAD66}" type="datetimeFigureOut">
              <a:rPr lang="it-IT" smtClean="0"/>
              <a:t>20/03/2023</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710D450C-BC3E-4307-93B2-7D2406A9276B}" type="slidenum">
              <a:rPr lang="it-IT" smtClean="0"/>
              <a:t>‹N›</a:t>
            </a:fld>
            <a:endParaRPr lang="it-IT" dirty="0"/>
          </a:p>
        </p:txBody>
      </p:sp>
    </p:spTree>
    <p:extLst>
      <p:ext uri="{BB962C8B-B14F-4D97-AF65-F5344CB8AC3E}">
        <p14:creationId xmlns:p14="http://schemas.microsoft.com/office/powerpoint/2010/main" val="22980689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dirty="0" smtClean="0"/>
              <a:t>Fare clic sull'icona per inserire un'immagine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16A6CB4F-0D9E-47AC-B365-2E6D157BAD66}" type="datetimeFigureOut">
              <a:rPr lang="it-IT" smtClean="0"/>
              <a:t>20/03/2023</a:t>
            </a:fld>
            <a:endParaRPr lang="it-IT" dirty="0"/>
          </a:p>
        </p:txBody>
      </p:sp>
      <p:sp>
        <p:nvSpPr>
          <p:cNvPr id="6" name="Footer Placeholder 5"/>
          <p:cNvSpPr>
            <a:spLocks noGrp="1"/>
          </p:cNvSpPr>
          <p:nvPr>
            <p:ph type="ftr" sz="quarter" idx="11"/>
          </p:nvPr>
        </p:nvSpPr>
        <p:spPr/>
        <p:txBody>
          <a:bodyPr/>
          <a:lstStyle/>
          <a:p>
            <a:endParaRPr lang="it-IT" dirty="0"/>
          </a:p>
        </p:txBody>
      </p:sp>
      <p:sp>
        <p:nvSpPr>
          <p:cNvPr id="7" name="Slide Number Placeholder 6"/>
          <p:cNvSpPr>
            <a:spLocks noGrp="1"/>
          </p:cNvSpPr>
          <p:nvPr>
            <p:ph type="sldNum" sz="quarter" idx="12"/>
          </p:nvPr>
        </p:nvSpPr>
        <p:spPr/>
        <p:txBody>
          <a:bodyPr/>
          <a:lstStyle/>
          <a:p>
            <a:fld id="{710D450C-BC3E-4307-93B2-7D2406A9276B}" type="slidenum">
              <a:rPr lang="it-IT" smtClean="0"/>
              <a:t>‹N›</a:t>
            </a:fld>
            <a:endParaRPr lang="it-IT" dirty="0"/>
          </a:p>
        </p:txBody>
      </p:sp>
    </p:spTree>
    <p:extLst>
      <p:ext uri="{BB962C8B-B14F-4D97-AF65-F5344CB8AC3E}">
        <p14:creationId xmlns:p14="http://schemas.microsoft.com/office/powerpoint/2010/main" val="34613274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it-IT" smtClean="0"/>
              <a:t>Fare clic per modificare lo stile del titolo</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16A6CB4F-0D9E-47AC-B365-2E6D157BAD66}" type="datetimeFigureOut">
              <a:rPr lang="it-IT" smtClean="0"/>
              <a:t>20/03/2023</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710D450C-BC3E-4307-93B2-7D2406A9276B}" type="slidenum">
              <a:rPr lang="it-IT" smtClean="0"/>
              <a:t>‹N›</a:t>
            </a:fld>
            <a:endParaRPr lang="it-IT" dirty="0"/>
          </a:p>
        </p:txBody>
      </p:sp>
    </p:spTree>
    <p:extLst>
      <p:ext uri="{BB962C8B-B14F-4D97-AF65-F5344CB8AC3E}">
        <p14:creationId xmlns:p14="http://schemas.microsoft.com/office/powerpoint/2010/main" val="38059180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it-IT" smtClean="0"/>
              <a:t>Fare clic per modificare lo stile del titolo</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16A6CB4F-0D9E-47AC-B365-2E6D157BAD66}" type="datetimeFigureOut">
              <a:rPr lang="it-IT" smtClean="0"/>
              <a:t>20/03/2023</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710D450C-BC3E-4307-93B2-7D2406A9276B}" type="slidenum">
              <a:rPr lang="it-IT" smtClean="0"/>
              <a:t>‹N›</a:t>
            </a:fld>
            <a:endParaRPr lang="it-IT"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9992892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16A6CB4F-0D9E-47AC-B365-2E6D157BAD66}" type="datetimeFigureOut">
              <a:rPr lang="it-IT" smtClean="0"/>
              <a:t>20/03/2023</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710D450C-BC3E-4307-93B2-7D2406A9276B}" type="slidenum">
              <a:rPr lang="it-IT" smtClean="0"/>
              <a:t>‹N›</a:t>
            </a:fld>
            <a:endParaRPr lang="it-IT" dirty="0"/>
          </a:p>
        </p:txBody>
      </p:sp>
    </p:spTree>
    <p:extLst>
      <p:ext uri="{BB962C8B-B14F-4D97-AF65-F5344CB8AC3E}">
        <p14:creationId xmlns:p14="http://schemas.microsoft.com/office/powerpoint/2010/main" val="16604678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6A6CB4F-0D9E-47AC-B365-2E6D157BAD66}" type="datetimeFigureOut">
              <a:rPr lang="it-IT" smtClean="0"/>
              <a:t>20/03/2023</a:t>
            </a:fld>
            <a:endParaRPr lang="it-IT" dirty="0"/>
          </a:p>
        </p:txBody>
      </p:sp>
      <p:sp>
        <p:nvSpPr>
          <p:cNvPr id="4"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710D450C-BC3E-4307-93B2-7D2406A9276B}" type="slidenum">
              <a:rPr lang="it-IT" smtClean="0"/>
              <a:t>‹N›</a:t>
            </a:fld>
            <a:endParaRPr lang="it-IT" dirty="0"/>
          </a:p>
        </p:txBody>
      </p:sp>
    </p:spTree>
    <p:extLst>
      <p:ext uri="{BB962C8B-B14F-4D97-AF65-F5344CB8AC3E}">
        <p14:creationId xmlns:p14="http://schemas.microsoft.com/office/powerpoint/2010/main" val="24382276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dirty="0" smtClean="0"/>
              <a:t>Fare clic sull'icona per inserire un'immagine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dirty="0" smtClean="0"/>
              <a:t>Fare clic sull'icona per inserire un'immagine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dirty="0" smtClean="0"/>
              <a:t>Fare clic sull'icona per inserire un'immagine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6A6CB4F-0D9E-47AC-B365-2E6D157BAD66}" type="datetimeFigureOut">
              <a:rPr lang="it-IT" smtClean="0"/>
              <a:t>20/03/2023</a:t>
            </a:fld>
            <a:endParaRPr lang="it-IT" dirty="0"/>
          </a:p>
        </p:txBody>
      </p:sp>
      <p:sp>
        <p:nvSpPr>
          <p:cNvPr id="4"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710D450C-BC3E-4307-93B2-7D2406A9276B}" type="slidenum">
              <a:rPr lang="it-IT" smtClean="0"/>
              <a:t>‹N›</a:t>
            </a:fld>
            <a:endParaRPr lang="it-IT" dirty="0"/>
          </a:p>
        </p:txBody>
      </p:sp>
    </p:spTree>
    <p:extLst>
      <p:ext uri="{BB962C8B-B14F-4D97-AF65-F5344CB8AC3E}">
        <p14:creationId xmlns:p14="http://schemas.microsoft.com/office/powerpoint/2010/main" val="41026471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nchorCtr="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16A6CB4F-0D9E-47AC-B365-2E6D157BAD66}" type="datetimeFigureOut">
              <a:rPr lang="it-IT" smtClean="0"/>
              <a:t>20/03/2023</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710D450C-BC3E-4307-93B2-7D2406A9276B}" type="slidenum">
              <a:rPr lang="it-IT" smtClean="0"/>
              <a:t>‹N›</a:t>
            </a:fld>
            <a:endParaRPr lang="it-IT" dirty="0"/>
          </a:p>
        </p:txBody>
      </p:sp>
    </p:spTree>
    <p:extLst>
      <p:ext uri="{BB962C8B-B14F-4D97-AF65-F5344CB8AC3E}">
        <p14:creationId xmlns:p14="http://schemas.microsoft.com/office/powerpoint/2010/main" val="3601894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16A6CB4F-0D9E-47AC-B365-2E6D157BAD66}" type="datetimeFigureOut">
              <a:rPr lang="it-IT" smtClean="0"/>
              <a:t>20/03/2023</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710D450C-BC3E-4307-93B2-7D2406A9276B}" type="slidenum">
              <a:rPr lang="it-IT" smtClean="0"/>
              <a:t>‹N›</a:t>
            </a:fld>
            <a:endParaRPr lang="it-IT" dirty="0"/>
          </a:p>
        </p:txBody>
      </p:sp>
    </p:spTree>
    <p:extLst>
      <p:ext uri="{BB962C8B-B14F-4D97-AF65-F5344CB8AC3E}">
        <p14:creationId xmlns:p14="http://schemas.microsoft.com/office/powerpoint/2010/main" val="17835336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16A6CB4F-0D9E-47AC-B365-2E6D157BAD66}" type="datetimeFigureOut">
              <a:rPr lang="it-IT" smtClean="0"/>
              <a:t>20/03/2023</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710D450C-BC3E-4307-93B2-7D2406A9276B}" type="slidenum">
              <a:rPr lang="it-IT" smtClean="0"/>
              <a:t>‹N›</a:t>
            </a:fld>
            <a:endParaRPr lang="it-IT" dirty="0"/>
          </a:p>
        </p:txBody>
      </p:sp>
    </p:spTree>
    <p:extLst>
      <p:ext uri="{BB962C8B-B14F-4D97-AF65-F5344CB8AC3E}">
        <p14:creationId xmlns:p14="http://schemas.microsoft.com/office/powerpoint/2010/main" val="1177090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16A6CB4F-0D9E-47AC-B365-2E6D157BAD66}" type="datetimeFigureOut">
              <a:rPr lang="it-IT" smtClean="0"/>
              <a:t>20/03/2023</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710D450C-BC3E-4307-93B2-7D2406A9276B}" type="slidenum">
              <a:rPr lang="it-IT" smtClean="0"/>
              <a:t>‹N›</a:t>
            </a:fld>
            <a:endParaRPr lang="it-IT" dirty="0"/>
          </a:p>
        </p:txBody>
      </p:sp>
    </p:spTree>
    <p:extLst>
      <p:ext uri="{BB962C8B-B14F-4D97-AF65-F5344CB8AC3E}">
        <p14:creationId xmlns:p14="http://schemas.microsoft.com/office/powerpoint/2010/main" val="35859358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16A6CB4F-0D9E-47AC-B365-2E6D157BAD66}" type="datetimeFigureOut">
              <a:rPr lang="it-IT" smtClean="0"/>
              <a:t>20/03/2023</a:t>
            </a:fld>
            <a:endParaRPr lang="it-IT" dirty="0"/>
          </a:p>
        </p:txBody>
      </p:sp>
      <p:sp>
        <p:nvSpPr>
          <p:cNvPr id="6" name="Footer Placeholder 5"/>
          <p:cNvSpPr>
            <a:spLocks noGrp="1"/>
          </p:cNvSpPr>
          <p:nvPr>
            <p:ph type="ftr" sz="quarter" idx="11"/>
          </p:nvPr>
        </p:nvSpPr>
        <p:spPr/>
        <p:txBody>
          <a:bodyPr/>
          <a:lstStyle/>
          <a:p>
            <a:endParaRPr lang="it-IT" dirty="0"/>
          </a:p>
        </p:txBody>
      </p:sp>
      <p:sp>
        <p:nvSpPr>
          <p:cNvPr id="7" name="Slide Number Placeholder 6"/>
          <p:cNvSpPr>
            <a:spLocks noGrp="1"/>
          </p:cNvSpPr>
          <p:nvPr>
            <p:ph type="sldNum" sz="quarter" idx="12"/>
          </p:nvPr>
        </p:nvSpPr>
        <p:spPr/>
        <p:txBody>
          <a:bodyPr/>
          <a:lstStyle/>
          <a:p>
            <a:fld id="{710D450C-BC3E-4307-93B2-7D2406A9276B}" type="slidenum">
              <a:rPr lang="it-IT" smtClean="0"/>
              <a:t>‹N›</a:t>
            </a:fld>
            <a:endParaRPr lang="it-IT" dirty="0"/>
          </a:p>
        </p:txBody>
      </p:sp>
    </p:spTree>
    <p:extLst>
      <p:ext uri="{BB962C8B-B14F-4D97-AF65-F5344CB8AC3E}">
        <p14:creationId xmlns:p14="http://schemas.microsoft.com/office/powerpoint/2010/main" val="8794711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16A6CB4F-0D9E-47AC-B365-2E6D157BAD66}" type="datetimeFigureOut">
              <a:rPr lang="it-IT" smtClean="0"/>
              <a:t>20/03/2023</a:t>
            </a:fld>
            <a:endParaRPr lang="it-IT" dirty="0"/>
          </a:p>
        </p:txBody>
      </p:sp>
      <p:sp>
        <p:nvSpPr>
          <p:cNvPr id="8" name="Footer Placeholder 7"/>
          <p:cNvSpPr>
            <a:spLocks noGrp="1"/>
          </p:cNvSpPr>
          <p:nvPr>
            <p:ph type="ftr" sz="quarter" idx="11"/>
          </p:nvPr>
        </p:nvSpPr>
        <p:spPr/>
        <p:txBody>
          <a:bodyPr/>
          <a:lstStyle/>
          <a:p>
            <a:endParaRPr lang="it-IT" dirty="0"/>
          </a:p>
        </p:txBody>
      </p:sp>
      <p:sp>
        <p:nvSpPr>
          <p:cNvPr id="9" name="Slide Number Placeholder 8"/>
          <p:cNvSpPr>
            <a:spLocks noGrp="1"/>
          </p:cNvSpPr>
          <p:nvPr>
            <p:ph type="sldNum" sz="quarter" idx="12"/>
          </p:nvPr>
        </p:nvSpPr>
        <p:spPr/>
        <p:txBody>
          <a:bodyPr/>
          <a:lstStyle/>
          <a:p>
            <a:fld id="{710D450C-BC3E-4307-93B2-7D2406A9276B}" type="slidenum">
              <a:rPr lang="it-IT" smtClean="0"/>
              <a:t>‹N›</a:t>
            </a:fld>
            <a:endParaRPr lang="it-IT" dirty="0"/>
          </a:p>
        </p:txBody>
      </p:sp>
    </p:spTree>
    <p:extLst>
      <p:ext uri="{BB962C8B-B14F-4D97-AF65-F5344CB8AC3E}">
        <p14:creationId xmlns:p14="http://schemas.microsoft.com/office/powerpoint/2010/main" val="14513473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7" name="Date Placeholder 2"/>
          <p:cNvSpPr>
            <a:spLocks noGrp="1"/>
          </p:cNvSpPr>
          <p:nvPr>
            <p:ph type="dt" sz="half" idx="10"/>
          </p:nvPr>
        </p:nvSpPr>
        <p:spPr/>
        <p:txBody>
          <a:bodyPr/>
          <a:lstStyle/>
          <a:p>
            <a:fld id="{16A6CB4F-0D9E-47AC-B365-2E6D157BAD66}" type="datetimeFigureOut">
              <a:rPr lang="it-IT" smtClean="0"/>
              <a:t>20/03/2023</a:t>
            </a:fld>
            <a:endParaRPr lang="it-IT" dirty="0"/>
          </a:p>
        </p:txBody>
      </p:sp>
      <p:sp>
        <p:nvSpPr>
          <p:cNvPr id="5" name="Footer Placeholder 3"/>
          <p:cNvSpPr>
            <a:spLocks noGrp="1"/>
          </p:cNvSpPr>
          <p:nvPr>
            <p:ph type="ftr" sz="quarter" idx="11"/>
          </p:nvPr>
        </p:nvSpPr>
        <p:spPr/>
        <p:txBody>
          <a:bodyPr/>
          <a:lstStyle/>
          <a:p>
            <a:endParaRPr lang="it-IT" dirty="0"/>
          </a:p>
        </p:txBody>
      </p:sp>
      <p:sp>
        <p:nvSpPr>
          <p:cNvPr id="6" name="Slide Number Placeholder 4"/>
          <p:cNvSpPr>
            <a:spLocks noGrp="1"/>
          </p:cNvSpPr>
          <p:nvPr>
            <p:ph type="sldNum" sz="quarter" idx="12"/>
          </p:nvPr>
        </p:nvSpPr>
        <p:spPr/>
        <p:txBody>
          <a:bodyPr/>
          <a:lstStyle/>
          <a:p>
            <a:fld id="{710D450C-BC3E-4307-93B2-7D2406A9276B}" type="slidenum">
              <a:rPr lang="it-IT" smtClean="0"/>
              <a:t>‹N›</a:t>
            </a:fld>
            <a:endParaRPr lang="it-IT" dirty="0"/>
          </a:p>
        </p:txBody>
      </p:sp>
    </p:spTree>
    <p:extLst>
      <p:ext uri="{BB962C8B-B14F-4D97-AF65-F5344CB8AC3E}">
        <p14:creationId xmlns:p14="http://schemas.microsoft.com/office/powerpoint/2010/main" val="6443798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6A6CB4F-0D9E-47AC-B365-2E6D157BAD66}" type="datetimeFigureOut">
              <a:rPr lang="it-IT" smtClean="0"/>
              <a:t>20/03/2023</a:t>
            </a:fld>
            <a:endParaRPr lang="it-IT" dirty="0"/>
          </a:p>
        </p:txBody>
      </p:sp>
      <p:sp>
        <p:nvSpPr>
          <p:cNvPr id="5" name="Footer Placeholder 2"/>
          <p:cNvSpPr>
            <a:spLocks noGrp="1"/>
          </p:cNvSpPr>
          <p:nvPr>
            <p:ph type="ftr" sz="quarter" idx="11"/>
          </p:nvPr>
        </p:nvSpPr>
        <p:spPr/>
        <p:txBody>
          <a:bodyPr/>
          <a:lstStyle/>
          <a:p>
            <a:endParaRPr lang="it-IT" dirty="0"/>
          </a:p>
        </p:txBody>
      </p:sp>
      <p:sp>
        <p:nvSpPr>
          <p:cNvPr id="6" name="Slide Number Placeholder 3"/>
          <p:cNvSpPr>
            <a:spLocks noGrp="1"/>
          </p:cNvSpPr>
          <p:nvPr>
            <p:ph type="sldNum" sz="quarter" idx="12"/>
          </p:nvPr>
        </p:nvSpPr>
        <p:spPr/>
        <p:txBody>
          <a:bodyPr/>
          <a:lstStyle/>
          <a:p>
            <a:fld id="{710D450C-BC3E-4307-93B2-7D2406A9276B}" type="slidenum">
              <a:rPr lang="it-IT" smtClean="0"/>
              <a:t>‹N›</a:t>
            </a:fld>
            <a:endParaRPr lang="it-IT" dirty="0"/>
          </a:p>
        </p:txBody>
      </p:sp>
    </p:spTree>
    <p:extLst>
      <p:ext uri="{BB962C8B-B14F-4D97-AF65-F5344CB8AC3E}">
        <p14:creationId xmlns:p14="http://schemas.microsoft.com/office/powerpoint/2010/main" val="16833566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7" name="Date Placeholder 4"/>
          <p:cNvSpPr>
            <a:spLocks noGrp="1"/>
          </p:cNvSpPr>
          <p:nvPr>
            <p:ph type="dt" sz="half" idx="10"/>
          </p:nvPr>
        </p:nvSpPr>
        <p:spPr/>
        <p:txBody>
          <a:bodyPr/>
          <a:lstStyle/>
          <a:p>
            <a:fld id="{16A6CB4F-0D9E-47AC-B365-2E6D157BAD66}" type="datetimeFigureOut">
              <a:rPr lang="it-IT" smtClean="0"/>
              <a:t>20/03/2023</a:t>
            </a:fld>
            <a:endParaRPr lang="it-IT" dirty="0"/>
          </a:p>
        </p:txBody>
      </p:sp>
      <p:sp>
        <p:nvSpPr>
          <p:cNvPr id="5" name="Footer Placeholder 5"/>
          <p:cNvSpPr>
            <a:spLocks noGrp="1"/>
          </p:cNvSpPr>
          <p:nvPr>
            <p:ph type="ftr" sz="quarter" idx="11"/>
          </p:nvPr>
        </p:nvSpPr>
        <p:spPr/>
        <p:txBody>
          <a:bodyPr/>
          <a:lstStyle/>
          <a:p>
            <a:endParaRPr lang="it-IT" dirty="0"/>
          </a:p>
        </p:txBody>
      </p:sp>
      <p:sp>
        <p:nvSpPr>
          <p:cNvPr id="6" name="Slide Number Placeholder 6"/>
          <p:cNvSpPr>
            <a:spLocks noGrp="1"/>
          </p:cNvSpPr>
          <p:nvPr>
            <p:ph type="sldNum" sz="quarter" idx="12"/>
          </p:nvPr>
        </p:nvSpPr>
        <p:spPr/>
        <p:txBody>
          <a:bodyPr/>
          <a:lstStyle/>
          <a:p>
            <a:fld id="{710D450C-BC3E-4307-93B2-7D2406A9276B}" type="slidenum">
              <a:rPr lang="it-IT" smtClean="0"/>
              <a:t>‹N›</a:t>
            </a:fld>
            <a:endParaRPr lang="it-IT" dirty="0"/>
          </a:p>
        </p:txBody>
      </p:sp>
    </p:spTree>
    <p:extLst>
      <p:ext uri="{BB962C8B-B14F-4D97-AF65-F5344CB8AC3E}">
        <p14:creationId xmlns:p14="http://schemas.microsoft.com/office/powerpoint/2010/main" val="7022657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dirty="0" smtClean="0"/>
              <a:t>Fare clic sull'icona per inserire un'immagine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16A6CB4F-0D9E-47AC-B365-2E6D157BAD66}" type="datetimeFigureOut">
              <a:rPr lang="it-IT" smtClean="0"/>
              <a:t>20/03/2023</a:t>
            </a:fld>
            <a:endParaRPr lang="it-IT" dirty="0"/>
          </a:p>
        </p:txBody>
      </p:sp>
      <p:sp>
        <p:nvSpPr>
          <p:cNvPr id="6" name="Footer Placeholder 5"/>
          <p:cNvSpPr>
            <a:spLocks noGrp="1"/>
          </p:cNvSpPr>
          <p:nvPr>
            <p:ph type="ftr" sz="quarter" idx="11"/>
          </p:nvPr>
        </p:nvSpPr>
        <p:spPr/>
        <p:txBody>
          <a:bodyPr/>
          <a:lstStyle/>
          <a:p>
            <a:endParaRPr lang="it-IT" dirty="0"/>
          </a:p>
        </p:txBody>
      </p:sp>
      <p:sp>
        <p:nvSpPr>
          <p:cNvPr id="7" name="Slide Number Placeholder 6"/>
          <p:cNvSpPr>
            <a:spLocks noGrp="1"/>
          </p:cNvSpPr>
          <p:nvPr>
            <p:ph type="sldNum" sz="quarter" idx="12"/>
          </p:nvPr>
        </p:nvSpPr>
        <p:spPr/>
        <p:txBody>
          <a:bodyPr/>
          <a:lstStyle/>
          <a:p>
            <a:fld id="{710D450C-BC3E-4307-93B2-7D2406A9276B}" type="slidenum">
              <a:rPr lang="it-IT" smtClean="0"/>
              <a:t>‹N›</a:t>
            </a:fld>
            <a:endParaRPr lang="it-IT" dirty="0"/>
          </a:p>
        </p:txBody>
      </p:sp>
    </p:spTree>
    <p:extLst>
      <p:ext uri="{BB962C8B-B14F-4D97-AF65-F5344CB8AC3E}">
        <p14:creationId xmlns:p14="http://schemas.microsoft.com/office/powerpoint/2010/main" val="9624321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6A6CB4F-0D9E-47AC-B365-2E6D157BAD66}" type="datetimeFigureOut">
              <a:rPr lang="it-IT" smtClean="0"/>
              <a:t>20/03/2023</a:t>
            </a:fld>
            <a:endParaRPr lang="it-IT"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it-IT"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710D450C-BC3E-4307-93B2-7D2406A9276B}" type="slidenum">
              <a:rPr lang="it-IT" smtClean="0"/>
              <a:t>‹N›</a:t>
            </a:fld>
            <a:endParaRPr lang="it-IT" dirty="0"/>
          </a:p>
        </p:txBody>
      </p:sp>
    </p:spTree>
    <p:extLst>
      <p:ext uri="{BB962C8B-B14F-4D97-AF65-F5344CB8AC3E}">
        <p14:creationId xmlns:p14="http://schemas.microsoft.com/office/powerpoint/2010/main" val="1680045571"/>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64644" y="889023"/>
            <a:ext cx="10034387" cy="3251345"/>
          </a:xfrm>
        </p:spPr>
        <p:txBody>
          <a:bodyPr>
            <a:normAutofit fontScale="90000"/>
          </a:bodyPr>
          <a:lstStyle/>
          <a:p>
            <a:r>
              <a:rPr lang="it-IT"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it-IT"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it-IT"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Giornata della memoria delle vittime della mafia</a:t>
            </a:r>
            <a:endParaRPr lang="it-IT"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Sottotitolo 2"/>
          <p:cNvSpPr>
            <a:spLocks noGrp="1"/>
          </p:cNvSpPr>
          <p:nvPr>
            <p:ph type="subTitle" idx="1"/>
          </p:nvPr>
        </p:nvSpPr>
        <p:spPr>
          <a:xfrm>
            <a:off x="7570220" y="5708114"/>
            <a:ext cx="8825658" cy="861420"/>
          </a:xfrm>
        </p:spPr>
        <p:txBody>
          <a:bodyPr/>
          <a:lstStyle/>
          <a:p>
            <a:r>
              <a:rPr lang="it-IT" dirty="0" smtClean="0"/>
              <a:t>Prof.ssa: Cerciello Maria</a:t>
            </a:r>
          </a:p>
          <a:p>
            <a:r>
              <a:rPr lang="it-IT" dirty="0" smtClean="0"/>
              <a:t>Alunno: bracale Francesco</a:t>
            </a:r>
            <a:endParaRPr lang="it-IT" dirty="0"/>
          </a:p>
        </p:txBody>
      </p:sp>
    </p:spTree>
    <p:extLst>
      <p:ext uri="{BB962C8B-B14F-4D97-AF65-F5344CB8AC3E}">
        <p14:creationId xmlns:p14="http://schemas.microsoft.com/office/powerpoint/2010/main" val="33596257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06815" y="690462"/>
            <a:ext cx="9404723" cy="1400530"/>
          </a:xfrm>
        </p:spPr>
        <p:txBody>
          <a:bodyPr/>
          <a:lstStyle/>
          <a:p>
            <a:r>
              <a:rPr lang="it-IT" sz="4400" dirty="0" smtClean="0">
                <a:solidFill>
                  <a:srgbClr val="FF0000"/>
                </a:solidFill>
                <a:latin typeface="Arial" panose="020B0604020202020204" pitchFamily="34" charset="0"/>
                <a:cs typeface="Arial" panose="020B0604020202020204" pitchFamily="34" charset="0"/>
              </a:rPr>
              <a:t>La voce  dell’immortalità</a:t>
            </a:r>
            <a:endParaRPr lang="it-IT" sz="4400" dirty="0">
              <a:solidFill>
                <a:srgbClr val="FF0000"/>
              </a:solidFill>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1231328" y="2179435"/>
            <a:ext cx="8946541" cy="4195481"/>
          </a:xfrm>
        </p:spPr>
        <p:txBody>
          <a:bodyPr>
            <a:normAutofit/>
          </a:bodyPr>
          <a:lstStyle/>
          <a:p>
            <a:pPr marL="0" indent="0" algn="just">
              <a:buNone/>
            </a:pPr>
            <a:r>
              <a:rPr lang="it-IT" sz="1800" dirty="0" smtClean="0">
                <a:latin typeface="Times New Roman" panose="02020603050405020304" pitchFamily="18" charset="0"/>
                <a:cs typeface="Times New Roman" panose="02020603050405020304" pitchFamily="18" charset="0"/>
              </a:rPr>
              <a:t>La memoria dell’impegno di Peppino Impastato nel promuovere la cultura della legalità contro il sistema criminale di tutte le mafie, vede la rinascita nella ristrutturazione del casolare in cui Giuseppe fu ucciso, utilizzato come un nuovo centro culturale di riferimento alla lotta contro Cosa Nostra.</a:t>
            </a:r>
            <a:endParaRPr lang="it-IT" sz="1800" dirty="0">
              <a:latin typeface="Times New Roman" panose="02020603050405020304" pitchFamily="18" charset="0"/>
              <a:cs typeface="Times New Roman" panose="02020603050405020304" pitchFamily="18" charset="0"/>
            </a:endParaRPr>
          </a:p>
        </p:txBody>
      </p:sp>
      <p:pic>
        <p:nvPicPr>
          <p:cNvPr id="4" name="Immagine 3"/>
          <p:cNvPicPr>
            <a:picLocks noChangeAspect="1"/>
          </p:cNvPicPr>
          <p:nvPr/>
        </p:nvPicPr>
        <p:blipFill>
          <a:blip r:embed="rId2"/>
          <a:stretch>
            <a:fillRect/>
          </a:stretch>
        </p:blipFill>
        <p:spPr>
          <a:xfrm>
            <a:off x="4062487" y="3566159"/>
            <a:ext cx="3549396" cy="2808757"/>
          </a:xfrm>
          <a:prstGeom prst="rect">
            <a:avLst/>
          </a:prstGeom>
        </p:spPr>
      </p:pic>
      <p:pic>
        <p:nvPicPr>
          <p:cNvPr id="5" name="Immagine 4"/>
          <p:cNvPicPr>
            <a:picLocks noChangeAspect="1"/>
          </p:cNvPicPr>
          <p:nvPr/>
        </p:nvPicPr>
        <p:blipFill>
          <a:blip r:embed="rId3"/>
          <a:stretch>
            <a:fillRect/>
          </a:stretch>
        </p:blipFill>
        <p:spPr>
          <a:xfrm>
            <a:off x="7863344" y="3566159"/>
            <a:ext cx="3703815" cy="2808757"/>
          </a:xfrm>
          <a:prstGeom prst="rect">
            <a:avLst/>
          </a:prstGeom>
        </p:spPr>
      </p:pic>
      <p:pic>
        <p:nvPicPr>
          <p:cNvPr id="6" name="Immagine 5"/>
          <p:cNvPicPr>
            <a:picLocks noChangeAspect="1"/>
          </p:cNvPicPr>
          <p:nvPr/>
        </p:nvPicPr>
        <p:blipFill>
          <a:blip r:embed="rId4"/>
          <a:stretch>
            <a:fillRect/>
          </a:stretch>
        </p:blipFill>
        <p:spPr>
          <a:xfrm>
            <a:off x="274320" y="3566159"/>
            <a:ext cx="3536707" cy="2808757"/>
          </a:xfrm>
          <a:prstGeom prst="rect">
            <a:avLst/>
          </a:prstGeom>
        </p:spPr>
      </p:pic>
    </p:spTree>
    <p:extLst>
      <p:ext uri="{BB962C8B-B14F-4D97-AF65-F5344CB8AC3E}">
        <p14:creationId xmlns:p14="http://schemas.microsoft.com/office/powerpoint/2010/main" val="22205731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926354" y="542636"/>
            <a:ext cx="3629663" cy="1447800"/>
          </a:xfrm>
        </p:spPr>
        <p:txBody>
          <a:bodyPr/>
          <a:lstStyle/>
          <a:p>
            <a:r>
              <a:rPr lang="it-IT" sz="4400" dirty="0" smtClean="0">
                <a:solidFill>
                  <a:srgbClr val="FF0000"/>
                </a:solidFill>
                <a:latin typeface="Arial" panose="020B0604020202020204" pitchFamily="34" charset="0"/>
                <a:cs typeface="Arial" panose="020B0604020202020204" pitchFamily="34" charset="0"/>
              </a:rPr>
              <a:t>Quando si celebra</a:t>
            </a:r>
            <a:endParaRPr lang="it-IT" sz="4400" dirty="0">
              <a:solidFill>
                <a:srgbClr val="FF0000"/>
              </a:solidFill>
              <a:latin typeface="Arial" panose="020B0604020202020204" pitchFamily="34" charset="0"/>
              <a:cs typeface="Arial" panose="020B0604020202020204" pitchFamily="34" charset="0"/>
            </a:endParaRPr>
          </a:p>
        </p:txBody>
      </p:sp>
      <p:sp>
        <p:nvSpPr>
          <p:cNvPr id="6" name="Segnaposto testo 5"/>
          <p:cNvSpPr>
            <a:spLocks noGrp="1"/>
          </p:cNvSpPr>
          <p:nvPr>
            <p:ph type="body" sz="half" idx="2"/>
          </p:nvPr>
        </p:nvSpPr>
        <p:spPr>
          <a:xfrm>
            <a:off x="926354" y="1990436"/>
            <a:ext cx="3401063" cy="4484255"/>
          </a:xfrm>
        </p:spPr>
        <p:txBody>
          <a:bodyPr>
            <a:normAutofit lnSpcReduction="10000"/>
          </a:bodyPr>
          <a:lstStyle/>
          <a:p>
            <a:pPr algn="just"/>
            <a:r>
              <a:rPr lang="it-IT" sz="1800" dirty="0">
                <a:latin typeface="Times New Roman" panose="02020603050405020304" pitchFamily="18" charset="0"/>
                <a:cs typeface="Times New Roman" panose="02020603050405020304" pitchFamily="18" charset="0"/>
              </a:rPr>
              <a:t>Dal 1996 il 21 marzo si celebra la Giornata della Memoria e dell'Impegno in ricordo delle vittime innocenti delle mafie, o giornata della legalità. L'evento è stato voluto dall'associazione Libera che ha scelto il primo giorno di primavera, giorno di risveglio della natura, come occasione per rinnovare la primavera della verità e della giustizia sociale. Lo slogan della manifestazione è “È possibile”, uno slogan che vuole portare a riflettere su ciò che ciascuno di noi può fare per l’affermazione dei diritti e della giustizia sociale.</a:t>
            </a:r>
          </a:p>
          <a:p>
            <a:endParaRPr lang="it-IT" dirty="0"/>
          </a:p>
        </p:txBody>
      </p:sp>
      <p:pic>
        <p:nvPicPr>
          <p:cNvPr id="9" name="Segnaposto contenuto 8"/>
          <p:cNvPicPr>
            <a:picLocks noGrp="1" noChangeAspect="1"/>
          </p:cNvPicPr>
          <p:nvPr>
            <p:ph idx="1"/>
          </p:nvPr>
        </p:nvPicPr>
        <p:blipFill>
          <a:blip r:embed="rId2"/>
          <a:stretch>
            <a:fillRect/>
          </a:stretch>
        </p:blipFill>
        <p:spPr>
          <a:xfrm>
            <a:off x="4793892" y="1173019"/>
            <a:ext cx="5366108" cy="5419436"/>
          </a:xfrm>
          <a:prstGeom prst="rect">
            <a:avLst/>
          </a:prstGeom>
        </p:spPr>
      </p:pic>
    </p:spTree>
    <p:extLst>
      <p:ext uri="{BB962C8B-B14F-4D97-AF65-F5344CB8AC3E}">
        <p14:creationId xmlns:p14="http://schemas.microsoft.com/office/powerpoint/2010/main" val="34443320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p:cNvSpPr>
            <a:spLocks noGrp="1"/>
          </p:cNvSpPr>
          <p:nvPr>
            <p:ph type="title"/>
          </p:nvPr>
        </p:nvSpPr>
        <p:spPr>
          <a:xfrm>
            <a:off x="645130" y="360355"/>
            <a:ext cx="9404723" cy="1400530"/>
          </a:xfrm>
        </p:spPr>
        <p:txBody>
          <a:bodyPr/>
          <a:lstStyle/>
          <a:p>
            <a:r>
              <a:rPr lang="it-IT" sz="4400" dirty="0" smtClean="0">
                <a:solidFill>
                  <a:srgbClr val="FF0000"/>
                </a:solidFill>
                <a:latin typeface="Arial" panose="020B0604020202020204" pitchFamily="34" charset="0"/>
                <a:cs typeface="Arial" panose="020B0604020202020204" pitchFamily="34" charset="0"/>
              </a:rPr>
              <a:t>Che cos’è la mafia?</a:t>
            </a:r>
            <a:endParaRPr lang="it-IT" sz="4400" dirty="0">
              <a:solidFill>
                <a:srgbClr val="FF0000"/>
              </a:solidFill>
              <a:latin typeface="Arial" panose="020B0604020202020204" pitchFamily="34" charset="0"/>
              <a:cs typeface="Arial" panose="020B0604020202020204" pitchFamily="34" charset="0"/>
            </a:endParaRPr>
          </a:p>
        </p:txBody>
      </p:sp>
      <p:sp>
        <p:nvSpPr>
          <p:cNvPr id="10" name="Segnaposto contenuto 9"/>
          <p:cNvSpPr>
            <a:spLocks noGrp="1"/>
          </p:cNvSpPr>
          <p:nvPr>
            <p:ph idx="1"/>
          </p:nvPr>
        </p:nvSpPr>
        <p:spPr>
          <a:xfrm>
            <a:off x="645129" y="1246910"/>
            <a:ext cx="4360979" cy="2660072"/>
          </a:xfrm>
        </p:spPr>
        <p:txBody>
          <a:bodyPr>
            <a:noAutofit/>
          </a:bodyPr>
          <a:lstStyle/>
          <a:p>
            <a:pPr marL="0" indent="0" algn="just">
              <a:buNone/>
            </a:pPr>
            <a:r>
              <a:rPr lang="it-IT" sz="1800" dirty="0">
                <a:latin typeface="Times New Roman" panose="02020603050405020304" pitchFamily="18" charset="0"/>
                <a:cs typeface="Times New Roman" panose="02020603050405020304" pitchFamily="18" charset="0"/>
              </a:rPr>
              <a:t>Con il termine “mafia” si indica un’organizzazione malavitosa che si configura come un sovrastato, cioè una sorta di stato indipendente all’interno dello stato </a:t>
            </a:r>
            <a:r>
              <a:rPr lang="it-IT" sz="1800" dirty="0" smtClean="0">
                <a:latin typeface="Times New Roman" panose="02020603050405020304" pitchFamily="18" charset="0"/>
                <a:cs typeface="Times New Roman" panose="02020603050405020304" pitchFamily="18" charset="0"/>
              </a:rPr>
              <a:t>nazionale. La </a:t>
            </a:r>
            <a:r>
              <a:rPr lang="it-IT" sz="1800" dirty="0">
                <a:latin typeface="Times New Roman" panose="02020603050405020304" pitchFamily="18" charset="0"/>
                <a:cs typeface="Times New Roman" panose="02020603050405020304" pitchFamily="18" charset="0"/>
              </a:rPr>
              <a:t>mafia si è sviluppata in Sicilia dopo l'abolizione del sistema feudale nel </a:t>
            </a:r>
            <a:r>
              <a:rPr lang="it-IT" sz="1800" dirty="0" smtClean="0">
                <a:latin typeface="Times New Roman" panose="02020603050405020304" pitchFamily="18" charset="0"/>
                <a:cs typeface="Times New Roman" panose="02020603050405020304" pitchFamily="18" charset="0"/>
              </a:rPr>
              <a:t>1812. In Italia da allora si stima che le vittime siano più di 1000.</a:t>
            </a:r>
            <a:endParaRPr lang="it-IT" sz="1800" dirty="0">
              <a:latin typeface="Times New Roman" panose="02020603050405020304" pitchFamily="18" charset="0"/>
              <a:cs typeface="Times New Roman" panose="02020603050405020304" pitchFamily="18" charset="0"/>
            </a:endParaRPr>
          </a:p>
        </p:txBody>
      </p:sp>
      <p:pic>
        <p:nvPicPr>
          <p:cNvPr id="11" name="Immagine 10"/>
          <p:cNvPicPr>
            <a:picLocks noChangeAspect="1"/>
          </p:cNvPicPr>
          <p:nvPr/>
        </p:nvPicPr>
        <p:blipFill>
          <a:blip r:embed="rId2"/>
          <a:stretch>
            <a:fillRect/>
          </a:stretch>
        </p:blipFill>
        <p:spPr>
          <a:xfrm>
            <a:off x="5735782" y="1360192"/>
            <a:ext cx="6022109" cy="5289990"/>
          </a:xfrm>
          <a:prstGeom prst="rect">
            <a:avLst/>
          </a:prstGeom>
        </p:spPr>
      </p:pic>
      <p:pic>
        <p:nvPicPr>
          <p:cNvPr id="12" name="Immagine 11"/>
          <p:cNvPicPr>
            <a:picLocks noChangeAspect="1"/>
          </p:cNvPicPr>
          <p:nvPr/>
        </p:nvPicPr>
        <p:blipFill>
          <a:blip r:embed="rId3"/>
          <a:stretch>
            <a:fillRect/>
          </a:stretch>
        </p:blipFill>
        <p:spPr>
          <a:xfrm>
            <a:off x="645129" y="4017818"/>
            <a:ext cx="4360979" cy="2632364"/>
          </a:xfrm>
          <a:prstGeom prst="rect">
            <a:avLst/>
          </a:prstGeom>
        </p:spPr>
      </p:pic>
    </p:spTree>
    <p:extLst>
      <p:ext uri="{BB962C8B-B14F-4D97-AF65-F5344CB8AC3E}">
        <p14:creationId xmlns:p14="http://schemas.microsoft.com/office/powerpoint/2010/main" val="17643596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olo 28"/>
          <p:cNvSpPr>
            <a:spLocks noGrp="1"/>
          </p:cNvSpPr>
          <p:nvPr>
            <p:ph type="title"/>
          </p:nvPr>
        </p:nvSpPr>
        <p:spPr>
          <a:xfrm>
            <a:off x="1341055" y="388710"/>
            <a:ext cx="9404723" cy="1400530"/>
          </a:xfrm>
        </p:spPr>
        <p:txBody>
          <a:bodyPr/>
          <a:lstStyle/>
          <a:p>
            <a:r>
              <a:rPr lang="it-IT" sz="4400" dirty="0" smtClean="0">
                <a:solidFill>
                  <a:srgbClr val="FF0000"/>
                </a:solidFill>
                <a:latin typeface="Arial" panose="020B0604020202020204" pitchFamily="34" charset="0"/>
                <a:cs typeface="Arial" panose="020B0604020202020204" pitchFamily="34" charset="0"/>
              </a:rPr>
              <a:t>Martiri alla ricerca della giustizia</a:t>
            </a:r>
            <a:endParaRPr lang="it-IT" sz="4400" dirty="0">
              <a:solidFill>
                <a:srgbClr val="FF0000"/>
              </a:solidFill>
              <a:latin typeface="Arial" panose="020B0604020202020204" pitchFamily="34" charset="0"/>
              <a:cs typeface="Arial" panose="020B0604020202020204" pitchFamily="34" charset="0"/>
            </a:endParaRPr>
          </a:p>
        </p:txBody>
      </p:sp>
      <p:sp>
        <p:nvSpPr>
          <p:cNvPr id="36" name="Segnaposto contenuto 35"/>
          <p:cNvSpPr>
            <a:spLocks noGrp="1"/>
          </p:cNvSpPr>
          <p:nvPr>
            <p:ph idx="1"/>
          </p:nvPr>
        </p:nvSpPr>
        <p:spPr>
          <a:xfrm>
            <a:off x="646111" y="1485990"/>
            <a:ext cx="3249233" cy="4969674"/>
          </a:xfrm>
        </p:spPr>
        <p:txBody>
          <a:bodyPr>
            <a:normAutofit lnSpcReduction="10000"/>
          </a:bodyPr>
          <a:lstStyle/>
          <a:p>
            <a:pPr marL="0" indent="0" algn="just">
              <a:buNone/>
            </a:pPr>
            <a:r>
              <a:rPr lang="it-IT" sz="1800" dirty="0" smtClean="0">
                <a:latin typeface="Times New Roman" panose="02020603050405020304" pitchFamily="18" charset="0"/>
                <a:cs typeface="Times New Roman" panose="02020603050405020304" pitchFamily="18" charset="0"/>
              </a:rPr>
              <a:t>Molti uomini </a:t>
            </a:r>
            <a:r>
              <a:rPr lang="it-IT" sz="1800" dirty="0">
                <a:latin typeface="Times New Roman" panose="02020603050405020304" pitchFamily="18" charset="0"/>
                <a:cs typeface="Times New Roman" panose="02020603050405020304" pitchFamily="18" charset="0"/>
              </a:rPr>
              <a:t>hanno combattuto a mafia e grazie alle loro abilità, sempre costanti e imperturbabili e mattone dopo mattone, hanno costituito un vero e proprio muro </a:t>
            </a:r>
            <a:r>
              <a:rPr lang="it-IT" sz="1800" dirty="0" smtClean="0">
                <a:latin typeface="Times New Roman" panose="02020603050405020304" pitchFamily="18" charset="0"/>
                <a:cs typeface="Times New Roman" panose="02020603050405020304" pitchFamily="18" charset="0"/>
              </a:rPr>
              <a:t>annientare questa cosca. Purtroppo, spesso questi uomini coraggiosi, hanno pagato con la propria vita. Sono passati 44 anni dalla morte di Peppino Impastato, ucciso dalla mafia il 9 maggio del 1978, nato all’interno di una famiglia mafiosa, che fin da giovanissimo si ribella al sistema, rompendo ogni legame con il padre e avviando una attività politica e culturale anti-mafiosa.</a:t>
            </a:r>
          </a:p>
          <a:p>
            <a:pPr marL="0" indent="0">
              <a:buNone/>
            </a:pPr>
            <a:endParaRPr lang="it-IT" sz="1800" dirty="0">
              <a:latin typeface="Times New Roman" panose="02020603050405020304" pitchFamily="18" charset="0"/>
              <a:cs typeface="Times New Roman" panose="02020603050405020304" pitchFamily="18" charset="0"/>
            </a:endParaRPr>
          </a:p>
          <a:p>
            <a:pPr marL="0" indent="0">
              <a:buNone/>
            </a:pPr>
            <a:endParaRPr lang="it-IT" dirty="0"/>
          </a:p>
        </p:txBody>
      </p:sp>
      <p:pic>
        <p:nvPicPr>
          <p:cNvPr id="38" name="Immagine 37"/>
          <p:cNvPicPr>
            <a:picLocks noChangeAspect="1"/>
          </p:cNvPicPr>
          <p:nvPr/>
        </p:nvPicPr>
        <p:blipFill>
          <a:blip r:embed="rId2"/>
          <a:stretch>
            <a:fillRect/>
          </a:stretch>
        </p:blipFill>
        <p:spPr>
          <a:xfrm>
            <a:off x="4405122" y="1485990"/>
            <a:ext cx="5905500" cy="4171950"/>
          </a:xfrm>
          <a:prstGeom prst="rect">
            <a:avLst/>
          </a:prstGeom>
        </p:spPr>
      </p:pic>
    </p:spTree>
    <p:extLst>
      <p:ext uri="{BB962C8B-B14F-4D97-AF65-F5344CB8AC3E}">
        <p14:creationId xmlns:p14="http://schemas.microsoft.com/office/powerpoint/2010/main" val="22699436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olo 26"/>
          <p:cNvSpPr>
            <a:spLocks noGrp="1"/>
          </p:cNvSpPr>
          <p:nvPr>
            <p:ph type="title"/>
          </p:nvPr>
        </p:nvSpPr>
        <p:spPr>
          <a:xfrm>
            <a:off x="646111" y="452718"/>
            <a:ext cx="9640889" cy="1400530"/>
          </a:xfrm>
        </p:spPr>
        <p:txBody>
          <a:bodyPr/>
          <a:lstStyle/>
          <a:p>
            <a:r>
              <a:rPr lang="it-IT" sz="4400" dirty="0" smtClean="0">
                <a:solidFill>
                  <a:srgbClr val="FF0000"/>
                </a:solidFill>
                <a:latin typeface="Arial" panose="020B0604020202020204" pitchFamily="34" charset="0"/>
                <a:cs typeface="Arial" panose="020B0604020202020204" pitchFamily="34" charset="0"/>
              </a:rPr>
              <a:t>Giuseppe Impastato detto «Peppino»</a:t>
            </a:r>
            <a:endParaRPr lang="it-IT" sz="4400" dirty="0">
              <a:solidFill>
                <a:srgbClr val="FF0000"/>
              </a:solidFill>
              <a:latin typeface="Arial" panose="020B0604020202020204" pitchFamily="34" charset="0"/>
              <a:cs typeface="Arial" panose="020B0604020202020204" pitchFamily="34" charset="0"/>
            </a:endParaRPr>
          </a:p>
        </p:txBody>
      </p:sp>
      <p:sp>
        <p:nvSpPr>
          <p:cNvPr id="30" name="Segnaposto contenuto 29"/>
          <p:cNvSpPr>
            <a:spLocks noGrp="1"/>
          </p:cNvSpPr>
          <p:nvPr>
            <p:ph idx="1"/>
          </p:nvPr>
        </p:nvSpPr>
        <p:spPr>
          <a:xfrm>
            <a:off x="6967728" y="2052918"/>
            <a:ext cx="3319272" cy="4558194"/>
          </a:xfrm>
        </p:spPr>
        <p:txBody>
          <a:bodyPr>
            <a:noAutofit/>
          </a:bodyPr>
          <a:lstStyle/>
          <a:p>
            <a:pPr marL="0" indent="0" algn="just">
              <a:buNone/>
            </a:pPr>
            <a:r>
              <a:rPr lang="it-IT" sz="1800" dirty="0" smtClean="0">
                <a:latin typeface="Times New Roman" panose="02020603050405020304" pitchFamily="18" charset="0"/>
                <a:cs typeface="Times New Roman" panose="02020603050405020304" pitchFamily="18" charset="0"/>
              </a:rPr>
              <a:t>Giuseppe Impastato detto Peppino era fermamente convinto che la bellezza potesse essere usata come «un’arma contro la rassegnazione, la paura e la realtà». Definiva la mafia come «una montagna di m…». Ancora oggi, 45 anni dopo il suo assassinio rimane indelebile nelle menti di chi NON si rassegna a soccombere difronte alle minacce, alle prepotenze, all’omertà: in due parole, alle logiche mafiose.</a:t>
            </a:r>
          </a:p>
        </p:txBody>
      </p:sp>
      <p:pic>
        <p:nvPicPr>
          <p:cNvPr id="31" name="Immagine 30"/>
          <p:cNvPicPr>
            <a:picLocks noChangeAspect="1"/>
          </p:cNvPicPr>
          <p:nvPr/>
        </p:nvPicPr>
        <p:blipFill>
          <a:blip r:embed="rId2"/>
          <a:stretch>
            <a:fillRect/>
          </a:stretch>
        </p:blipFill>
        <p:spPr>
          <a:xfrm>
            <a:off x="646112" y="2052917"/>
            <a:ext cx="5580952" cy="4195481"/>
          </a:xfrm>
          <a:prstGeom prst="rect">
            <a:avLst/>
          </a:prstGeom>
        </p:spPr>
      </p:pic>
    </p:spTree>
    <p:extLst>
      <p:ext uri="{BB962C8B-B14F-4D97-AF65-F5344CB8AC3E}">
        <p14:creationId xmlns:p14="http://schemas.microsoft.com/office/powerpoint/2010/main" val="19453404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16650" y="429769"/>
            <a:ext cx="9404723" cy="1400530"/>
          </a:xfrm>
        </p:spPr>
        <p:txBody>
          <a:bodyPr/>
          <a:lstStyle/>
          <a:p>
            <a:r>
              <a:rPr lang="it-IT" sz="4400" dirty="0" smtClean="0">
                <a:solidFill>
                  <a:srgbClr val="FF0000"/>
                </a:solidFill>
                <a:latin typeface="Arial" panose="020B0604020202020204" pitchFamily="34" charset="0"/>
                <a:cs typeface="Arial" panose="020B0604020202020204" pitchFamily="34" charset="0"/>
              </a:rPr>
              <a:t>Il coraggio di combattere </a:t>
            </a:r>
            <a:endParaRPr lang="it-IT" sz="4400" dirty="0">
              <a:solidFill>
                <a:srgbClr val="FF0000"/>
              </a:solidFill>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916650" y="1344168"/>
            <a:ext cx="9778047" cy="1783081"/>
          </a:xfrm>
        </p:spPr>
        <p:txBody>
          <a:bodyPr>
            <a:normAutofit/>
          </a:bodyPr>
          <a:lstStyle/>
          <a:p>
            <a:pPr marL="0" indent="0" algn="just">
              <a:buNone/>
            </a:pPr>
            <a:r>
              <a:rPr lang="it-IT" sz="1800" dirty="0" smtClean="0">
                <a:latin typeface="Times New Roman" panose="02020603050405020304" pitchFamily="18" charset="0"/>
                <a:cs typeface="Times New Roman" panose="02020603050405020304" pitchFamily="18" charset="0"/>
              </a:rPr>
              <a:t>Determinato a negare con forza l’ingiustizia mafiosa che avvolgeva la sua famiglia, Peppino fu cacciato di casa e nel 1975, dopo aver militato nelle file del PSIUP e dopo aver dedicato la sua gioventù a lottare al fianco di contadini, operai e disoccupati, fondò il circolo Musica e Cultura. Il contributo più decisivo nella lotta alla mafia, Peppino decise di affidarlo alla sua voce trasmessa in radio,  che gli permise di denunciare crimini, affari dei mafiosi e di alcuni esponenti politici.</a:t>
            </a:r>
            <a:endParaRPr lang="it-IT" sz="1800" dirty="0">
              <a:latin typeface="Times New Roman" panose="02020603050405020304" pitchFamily="18" charset="0"/>
              <a:cs typeface="Times New Roman" panose="02020603050405020304" pitchFamily="18" charset="0"/>
            </a:endParaRPr>
          </a:p>
        </p:txBody>
      </p:sp>
      <p:pic>
        <p:nvPicPr>
          <p:cNvPr id="4" name="Immagine 3"/>
          <p:cNvPicPr>
            <a:picLocks noChangeAspect="1"/>
          </p:cNvPicPr>
          <p:nvPr/>
        </p:nvPicPr>
        <p:blipFill>
          <a:blip r:embed="rId2"/>
          <a:stretch>
            <a:fillRect/>
          </a:stretch>
        </p:blipFill>
        <p:spPr>
          <a:xfrm>
            <a:off x="2233798" y="3054096"/>
            <a:ext cx="7143750" cy="3493008"/>
          </a:xfrm>
          <a:prstGeom prst="rect">
            <a:avLst/>
          </a:prstGeom>
        </p:spPr>
      </p:pic>
    </p:spTree>
    <p:extLst>
      <p:ext uri="{BB962C8B-B14F-4D97-AF65-F5344CB8AC3E}">
        <p14:creationId xmlns:p14="http://schemas.microsoft.com/office/powerpoint/2010/main" val="17374270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3815" y="992214"/>
            <a:ext cx="9404723" cy="1400530"/>
          </a:xfrm>
        </p:spPr>
        <p:txBody>
          <a:bodyPr/>
          <a:lstStyle/>
          <a:p>
            <a:pPr algn="just"/>
            <a:r>
              <a:rPr lang="it-IT" sz="4400" dirty="0" smtClean="0">
                <a:solidFill>
                  <a:srgbClr val="FF0000"/>
                </a:solidFill>
                <a:latin typeface="Arial" panose="020B0604020202020204" pitchFamily="34" charset="0"/>
                <a:cs typeface="Arial" panose="020B0604020202020204" pitchFamily="34" charset="0"/>
              </a:rPr>
              <a:t>L’ULTIMATUM</a:t>
            </a:r>
            <a:endParaRPr lang="it-IT" sz="4400" dirty="0">
              <a:solidFill>
                <a:srgbClr val="FF0000"/>
              </a:solidFill>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563815" y="2327238"/>
            <a:ext cx="4309937" cy="4195481"/>
          </a:xfrm>
        </p:spPr>
        <p:txBody>
          <a:bodyPr numCol="1">
            <a:normAutofit/>
          </a:bodyPr>
          <a:lstStyle/>
          <a:p>
            <a:pPr marL="0" indent="0" algn="just">
              <a:buNone/>
            </a:pPr>
            <a:r>
              <a:rPr lang="it-IT" sz="1800" dirty="0" smtClean="0">
                <a:latin typeface="Times New Roman" panose="02020603050405020304" pitchFamily="18" charset="0"/>
                <a:cs typeface="Times New Roman" panose="02020603050405020304" pitchFamily="18" charset="0"/>
              </a:rPr>
              <a:t>Servendosi dello scherno e dell’ironia, nel suo programma Onda Pazza, Peppino denunciava in particolare l’attività del boss Gaetano Badalamenti, cresciuto a soli pochi metri da casa Impastato. Fu proprio «Tano Seduto» come lo aveva soprannominato Peppino a lanciargli un ultimatum: «Se non la smette lo ammazziamo», aveva asserito.</a:t>
            </a:r>
          </a:p>
        </p:txBody>
      </p:sp>
      <p:pic>
        <p:nvPicPr>
          <p:cNvPr id="6" name="Immagine 5"/>
          <p:cNvPicPr>
            <a:picLocks noChangeAspect="1"/>
          </p:cNvPicPr>
          <p:nvPr/>
        </p:nvPicPr>
        <p:blipFill>
          <a:blip r:embed="rId2"/>
          <a:stretch>
            <a:fillRect/>
          </a:stretch>
        </p:blipFill>
        <p:spPr>
          <a:xfrm>
            <a:off x="5597652" y="992214"/>
            <a:ext cx="4058412" cy="5129784"/>
          </a:xfrm>
          <a:prstGeom prst="rect">
            <a:avLst/>
          </a:prstGeom>
        </p:spPr>
      </p:pic>
    </p:spTree>
    <p:extLst>
      <p:ext uri="{BB962C8B-B14F-4D97-AF65-F5344CB8AC3E}">
        <p14:creationId xmlns:p14="http://schemas.microsoft.com/office/powerpoint/2010/main" val="16341815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95431" y="489294"/>
            <a:ext cx="9404723" cy="1400530"/>
          </a:xfrm>
        </p:spPr>
        <p:txBody>
          <a:bodyPr/>
          <a:lstStyle/>
          <a:p>
            <a:r>
              <a:rPr lang="it-IT" sz="4400" dirty="0" smtClean="0">
                <a:solidFill>
                  <a:srgbClr val="FF0000"/>
                </a:solidFill>
                <a:latin typeface="Arial" panose="020B0604020202020204" pitchFamily="34" charset="0"/>
                <a:cs typeface="Arial" panose="020B0604020202020204" pitchFamily="34" charset="0"/>
              </a:rPr>
              <a:t>Il</a:t>
            </a:r>
            <a:r>
              <a:rPr lang="it-IT" sz="4400" dirty="0" smtClean="0">
                <a:latin typeface="Arial" panose="020B0604020202020204" pitchFamily="34" charset="0"/>
                <a:cs typeface="Arial" panose="020B0604020202020204" pitchFamily="34" charset="0"/>
              </a:rPr>
              <a:t> </a:t>
            </a:r>
            <a:r>
              <a:rPr lang="it-IT" sz="4400" dirty="0" smtClean="0">
                <a:solidFill>
                  <a:srgbClr val="FF0000"/>
                </a:solidFill>
                <a:latin typeface="Arial" panose="020B0604020202020204" pitchFamily="34" charset="0"/>
                <a:cs typeface="Arial" panose="020B0604020202020204" pitchFamily="34" charset="0"/>
              </a:rPr>
              <a:t>triste epilogo</a:t>
            </a:r>
            <a:endParaRPr lang="it-IT" sz="4400" dirty="0">
              <a:solidFill>
                <a:srgbClr val="FF0000"/>
              </a:solidFill>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6525705" y="1652081"/>
            <a:ext cx="3779584" cy="4355528"/>
          </a:xfrm>
        </p:spPr>
        <p:txBody>
          <a:bodyPr>
            <a:normAutofit/>
          </a:bodyPr>
          <a:lstStyle/>
          <a:p>
            <a:pPr marL="0" indent="0" algn="just">
              <a:buNone/>
            </a:pPr>
            <a:r>
              <a:rPr lang="it-IT" sz="1800" dirty="0" smtClean="0">
                <a:latin typeface="Times New Roman" panose="02020603050405020304" pitchFamily="18" charset="0"/>
                <a:cs typeface="Times New Roman" panose="02020603050405020304" pitchFamily="18" charset="0"/>
              </a:rPr>
              <a:t>Peppino di smetterla non ci pensò neanche un momento così la sua voce fu brutalmente messa a tacere tra l’8 e il 9 Maggio del 1978, quando fu assassinato in un casolare a Cinisi. Per depistare le immagini, con il cadavere di Peppino fu inscenato un attentato, nel tentativo di far passare la sua morte come un incidente avvenuto durante il posizionamento di una bomba lungo i binari della ferrovia che collega Trapani a Palermo. </a:t>
            </a:r>
          </a:p>
        </p:txBody>
      </p:sp>
      <p:pic>
        <p:nvPicPr>
          <p:cNvPr id="4" name="Immagine 3"/>
          <p:cNvPicPr>
            <a:picLocks noChangeAspect="1"/>
          </p:cNvPicPr>
          <p:nvPr/>
        </p:nvPicPr>
        <p:blipFill>
          <a:blip r:embed="rId2"/>
          <a:stretch>
            <a:fillRect/>
          </a:stretch>
        </p:blipFill>
        <p:spPr>
          <a:xfrm>
            <a:off x="646111" y="1652080"/>
            <a:ext cx="5123753" cy="4355528"/>
          </a:xfrm>
          <a:prstGeom prst="rect">
            <a:avLst/>
          </a:prstGeom>
        </p:spPr>
      </p:pic>
    </p:spTree>
    <p:extLst>
      <p:ext uri="{BB962C8B-B14F-4D97-AF65-F5344CB8AC3E}">
        <p14:creationId xmlns:p14="http://schemas.microsoft.com/office/powerpoint/2010/main" val="28601026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35615" y="858418"/>
            <a:ext cx="9404723" cy="1400530"/>
          </a:xfrm>
        </p:spPr>
        <p:txBody>
          <a:bodyPr/>
          <a:lstStyle/>
          <a:p>
            <a:r>
              <a:rPr lang="it-IT" sz="4400" dirty="0" smtClean="0">
                <a:solidFill>
                  <a:srgbClr val="FF0000"/>
                </a:solidFill>
                <a:latin typeface="Arial" panose="020B0604020202020204" pitchFamily="34" charset="0"/>
                <a:cs typeface="Arial" panose="020B0604020202020204" pitchFamily="34" charset="0"/>
              </a:rPr>
              <a:t>La resa dei conti</a:t>
            </a:r>
            <a:endParaRPr lang="it-IT" sz="4400" dirty="0">
              <a:solidFill>
                <a:srgbClr val="FF0000"/>
              </a:solidFill>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7623845" y="2258948"/>
            <a:ext cx="2919187" cy="3416320"/>
          </a:xfrm>
        </p:spPr>
        <p:txBody>
          <a:bodyPr>
            <a:normAutofit/>
          </a:bodyPr>
          <a:lstStyle/>
          <a:p>
            <a:pPr marL="0" indent="0" algn="just">
              <a:buNone/>
            </a:pPr>
            <a:r>
              <a:rPr lang="it-IT" sz="1800" dirty="0" smtClean="0">
                <a:latin typeface="Times New Roman" panose="02020603050405020304" pitchFamily="18" charset="0"/>
                <a:cs typeface="Times New Roman" panose="02020603050405020304" pitchFamily="18" charset="0"/>
              </a:rPr>
              <a:t>La condanna di Gaetano Badalamenti, il mandante dell’omicidio, arrivò nel 2002 grazie alle preziose dichiarazioni del collaboratori di giustizia Salvatore Palazzolo. Un anno prima era stato condannato anche Vito Palazzolo, l’esecutore materiale dell’omicidio.</a:t>
            </a:r>
            <a:endParaRPr lang="it-IT" sz="1800" dirty="0">
              <a:latin typeface="Times New Roman" panose="02020603050405020304" pitchFamily="18" charset="0"/>
              <a:cs typeface="Times New Roman" panose="02020603050405020304" pitchFamily="18" charset="0"/>
            </a:endParaRPr>
          </a:p>
        </p:txBody>
      </p:sp>
      <p:pic>
        <p:nvPicPr>
          <p:cNvPr id="4" name="Immagine 3"/>
          <p:cNvPicPr>
            <a:picLocks noChangeAspect="1"/>
          </p:cNvPicPr>
          <p:nvPr/>
        </p:nvPicPr>
        <p:blipFill>
          <a:blip r:embed="rId2"/>
          <a:stretch>
            <a:fillRect/>
          </a:stretch>
        </p:blipFill>
        <p:spPr>
          <a:xfrm>
            <a:off x="4334256" y="2258948"/>
            <a:ext cx="3017519" cy="2742820"/>
          </a:xfrm>
          <a:prstGeom prst="rect">
            <a:avLst/>
          </a:prstGeom>
        </p:spPr>
      </p:pic>
      <p:sp>
        <p:nvSpPr>
          <p:cNvPr id="5" name="CasellaDiTesto 4"/>
          <p:cNvSpPr txBox="1"/>
          <p:nvPr/>
        </p:nvSpPr>
        <p:spPr>
          <a:xfrm>
            <a:off x="907509" y="2258948"/>
            <a:ext cx="3099816" cy="3416320"/>
          </a:xfrm>
          <a:prstGeom prst="rect">
            <a:avLst/>
          </a:prstGeom>
          <a:noFill/>
        </p:spPr>
        <p:txBody>
          <a:bodyPr wrap="square" rtlCol="0">
            <a:spAutoFit/>
          </a:bodyPr>
          <a:lstStyle/>
          <a:p>
            <a:pPr algn="just"/>
            <a:r>
              <a:rPr lang="it-IT" dirty="0" smtClean="0">
                <a:latin typeface="Times New Roman" panose="02020603050405020304" pitchFamily="18" charset="0"/>
                <a:cs typeface="Times New Roman" panose="02020603050405020304" pitchFamily="18" charset="0"/>
              </a:rPr>
              <a:t>Furono la madre di Peppino e suo fratello Giovanni Impastato, a battersi affinché fosse riconosciuta la matrice mafiosa  dell’omicidio. L’iter giudiziario non fu certo breve, né privo di intralci: quando i giudici nel 1992 sostennero che non fosse possibile individuare i responsabili dell’omicidio pur riconoscendone la matrice mafiosa. </a:t>
            </a:r>
            <a:endParaRPr lang="it-I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34122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e">
  <a:themeElements>
    <a:clrScheme name="Ione">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e">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e">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docProps/app.xml><?xml version="1.0" encoding="utf-8"?>
<Properties xmlns="http://schemas.openxmlformats.org/officeDocument/2006/extended-properties" xmlns:vt="http://schemas.openxmlformats.org/officeDocument/2006/docPropsVTypes">
  <Template>Ion</Template>
  <TotalTime>171</TotalTime>
  <Words>728</Words>
  <Application>Microsoft Office PowerPoint</Application>
  <PresentationFormat>Widescreen</PresentationFormat>
  <Paragraphs>22</Paragraphs>
  <Slides>10</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10</vt:i4>
      </vt:variant>
    </vt:vector>
  </HeadingPairs>
  <TitlesOfParts>
    <vt:vector size="15" baseType="lpstr">
      <vt:lpstr>Arial</vt:lpstr>
      <vt:lpstr>Century Gothic</vt:lpstr>
      <vt:lpstr>Times New Roman</vt:lpstr>
      <vt:lpstr>Wingdings 3</vt:lpstr>
      <vt:lpstr>Ione</vt:lpstr>
      <vt:lpstr> Giornata della memoria delle vittime della mafia</vt:lpstr>
      <vt:lpstr>Quando si celebra</vt:lpstr>
      <vt:lpstr>Che cos’è la mafia?</vt:lpstr>
      <vt:lpstr>Martiri alla ricerca della giustizia</vt:lpstr>
      <vt:lpstr>Giuseppe Impastato detto «Peppino»</vt:lpstr>
      <vt:lpstr>Il coraggio di combattere </vt:lpstr>
      <vt:lpstr>L’ULTIMATUM</vt:lpstr>
      <vt:lpstr>Il triste epilogo</vt:lpstr>
      <vt:lpstr>La resa dei conti</vt:lpstr>
      <vt:lpstr>La voce  dell’immortalità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Giornata in ricordo delle vittime della mafia</dc:title>
  <dc:creator>Utente</dc:creator>
  <cp:lastModifiedBy>Utente</cp:lastModifiedBy>
  <cp:revision>16</cp:revision>
  <dcterms:created xsi:type="dcterms:W3CDTF">2023-03-20T18:11:24Z</dcterms:created>
  <dcterms:modified xsi:type="dcterms:W3CDTF">2023-03-20T21:03:17Z</dcterms:modified>
</cp:coreProperties>
</file>